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7"/>
  </p:notesMasterIdLst>
  <p:handoutMasterIdLst>
    <p:handoutMasterId r:id="rId118"/>
  </p:handoutMasterIdLst>
  <p:sldIdLst>
    <p:sldId id="862" r:id="rId2"/>
    <p:sldId id="867" r:id="rId3"/>
    <p:sldId id="866" r:id="rId4"/>
    <p:sldId id="375" r:id="rId5"/>
    <p:sldId id="808" r:id="rId6"/>
    <p:sldId id="530" r:id="rId7"/>
    <p:sldId id="531" r:id="rId8"/>
    <p:sldId id="600" r:id="rId9"/>
    <p:sldId id="675" r:id="rId10"/>
    <p:sldId id="796" r:id="rId11"/>
    <p:sldId id="797" r:id="rId12"/>
    <p:sldId id="863" r:id="rId13"/>
    <p:sldId id="798" r:id="rId14"/>
    <p:sldId id="807" r:id="rId15"/>
    <p:sldId id="784" r:id="rId16"/>
    <p:sldId id="676" r:id="rId17"/>
    <p:sldId id="785" r:id="rId18"/>
    <p:sldId id="787" r:id="rId19"/>
    <p:sldId id="677" r:id="rId20"/>
    <p:sldId id="691" r:id="rId21"/>
    <p:sldId id="692" r:id="rId22"/>
    <p:sldId id="693" r:id="rId23"/>
    <p:sldId id="678" r:id="rId24"/>
    <p:sldId id="679" r:id="rId25"/>
    <p:sldId id="760" r:id="rId26"/>
    <p:sldId id="854" r:id="rId27"/>
    <p:sldId id="761" r:id="rId28"/>
    <p:sldId id="762" r:id="rId29"/>
    <p:sldId id="774" r:id="rId30"/>
    <p:sldId id="853" r:id="rId31"/>
    <p:sldId id="799" r:id="rId32"/>
    <p:sldId id="800" r:id="rId33"/>
    <p:sldId id="801" r:id="rId34"/>
    <p:sldId id="802" r:id="rId35"/>
    <p:sldId id="842" r:id="rId36"/>
    <p:sldId id="843" r:id="rId37"/>
    <p:sldId id="844" r:id="rId38"/>
    <p:sldId id="845" r:id="rId39"/>
    <p:sldId id="788" r:id="rId40"/>
    <p:sldId id="725" r:id="rId41"/>
    <p:sldId id="789" r:id="rId42"/>
    <p:sldId id="690" r:id="rId43"/>
    <p:sldId id="744" r:id="rId44"/>
    <p:sldId id="804" r:id="rId45"/>
    <p:sldId id="701" r:id="rId46"/>
    <p:sldId id="726" r:id="rId47"/>
    <p:sldId id="864" r:id="rId48"/>
    <p:sldId id="702" r:id="rId49"/>
    <p:sldId id="790" r:id="rId50"/>
    <p:sldId id="791" r:id="rId51"/>
    <p:sldId id="792" r:id="rId52"/>
    <p:sldId id="754" r:id="rId53"/>
    <p:sldId id="755" r:id="rId54"/>
    <p:sldId id="729" r:id="rId55"/>
    <p:sldId id="775" r:id="rId56"/>
    <p:sldId id="814" r:id="rId57"/>
    <p:sldId id="855" r:id="rId58"/>
    <p:sldId id="815" r:id="rId59"/>
    <p:sldId id="816" r:id="rId60"/>
    <p:sldId id="819" r:id="rId61"/>
    <p:sldId id="780" r:id="rId62"/>
    <p:sldId id="856" r:id="rId63"/>
    <p:sldId id="821" r:id="rId64"/>
    <p:sldId id="822" r:id="rId65"/>
    <p:sldId id="857" r:id="rId66"/>
    <p:sldId id="823" r:id="rId67"/>
    <p:sldId id="824" r:id="rId68"/>
    <p:sldId id="825" r:id="rId69"/>
    <p:sldId id="826" r:id="rId70"/>
    <p:sldId id="827" r:id="rId71"/>
    <p:sldId id="828" r:id="rId72"/>
    <p:sldId id="829" r:id="rId73"/>
    <p:sldId id="865" r:id="rId74"/>
    <p:sldId id="830" r:id="rId75"/>
    <p:sldId id="859" r:id="rId76"/>
    <p:sldId id="831" r:id="rId77"/>
    <p:sldId id="832" r:id="rId78"/>
    <p:sldId id="847" r:id="rId79"/>
    <p:sldId id="840" r:id="rId80"/>
    <p:sldId id="833" r:id="rId81"/>
    <p:sldId id="834" r:id="rId82"/>
    <p:sldId id="835" r:id="rId83"/>
    <p:sldId id="836" r:id="rId84"/>
    <p:sldId id="837" r:id="rId85"/>
    <p:sldId id="858" r:id="rId86"/>
    <p:sldId id="730" r:id="rId87"/>
    <p:sldId id="781" r:id="rId88"/>
    <p:sldId id="793" r:id="rId89"/>
    <p:sldId id="851" r:id="rId90"/>
    <p:sldId id="809" r:id="rId91"/>
    <p:sldId id="810" r:id="rId92"/>
    <p:sldId id="733" r:id="rId93"/>
    <p:sldId id="734" r:id="rId94"/>
    <p:sldId id="749" r:id="rId95"/>
    <p:sldId id="735" r:id="rId96"/>
    <p:sldId id="750" r:id="rId97"/>
    <p:sldId id="736" r:id="rId98"/>
    <p:sldId id="737" r:id="rId99"/>
    <p:sldId id="738" r:id="rId100"/>
    <p:sldId id="752" r:id="rId101"/>
    <p:sldId id="746" r:id="rId102"/>
    <p:sldId id="811" r:id="rId103"/>
    <p:sldId id="747" r:id="rId104"/>
    <p:sldId id="753" r:id="rId105"/>
    <p:sldId id="739" r:id="rId106"/>
    <p:sldId id="756" r:id="rId107"/>
    <p:sldId id="757" r:id="rId108"/>
    <p:sldId id="740" r:id="rId109"/>
    <p:sldId id="758" r:id="rId110"/>
    <p:sldId id="759" r:id="rId111"/>
    <p:sldId id="770" r:id="rId112"/>
    <p:sldId id="771" r:id="rId113"/>
    <p:sldId id="860" r:id="rId114"/>
    <p:sldId id="861" r:id="rId115"/>
    <p:sldId id="783" r:id="rId1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2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微软用户" initials="微" lastIdx="1" clrIdx="0"/>
  <p:cmAuthor id="2" name="boliang" initials="b" lastIdx="2" clrIdx="0"/>
  <p:cmAuthor id="3" name="Microsoft.com" initials="M" lastIdx="1" clrIdx="0"/>
  <p:cmAuthor id="4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09BB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78" autoAdjust="0"/>
    <p:restoredTop sz="84837" autoAdjust="0"/>
  </p:normalViewPr>
  <p:slideViewPr>
    <p:cSldViewPr snapToGrid="0">
      <p:cViewPr varScale="1">
        <p:scale>
          <a:sx n="71" d="100"/>
          <a:sy n="71" d="100"/>
        </p:scale>
        <p:origin x="558" y="45"/>
      </p:cViewPr>
      <p:guideLst>
        <p:guide orient="horz" pos="2252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handoutMaster" Target="handoutMasters/handout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commentAuthors" Target="commentAuthor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2024/4/7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  <a:t>2024/4/7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US"/>
              <a:t>*</a:t>
            </a:r>
            <a:endParaRPr lang="zh-CN" alt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zh-CN" altLang="en-US"/>
              <a:t>07/16/96</a:t>
            </a:r>
            <a:endParaRPr lang="zh-CN" alt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zh-CN" altLang="en-US"/>
              <a:t>*</a:t>
            </a:r>
            <a:endParaRPr lang="zh-CN" alt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zh-CN" altLang="en-US"/>
              <a:t>##</a:t>
            </a:r>
            <a:endParaRPr lang="zh-CN" altLang="en-US" sz="1200" i="0"/>
          </a:p>
        </p:txBody>
      </p:sp>
      <p:sp>
        <p:nvSpPr>
          <p:cNvPr id="143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147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>
            <a:extLst>
              <a:ext uri="{FF2B5EF4-FFF2-40B4-BE49-F238E27FC236}">
                <a16:creationId xmlns:a16="http://schemas.microsoft.com/office/drawing/2014/main" id="{A88D2DA8-96A9-490E-AC07-CCEE05C1391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59" name="备注占位符 2">
            <a:extLst>
              <a:ext uri="{FF2B5EF4-FFF2-40B4-BE49-F238E27FC236}">
                <a16:creationId xmlns:a16="http://schemas.microsoft.com/office/drawing/2014/main" id="{EAFDD97B-196C-41C6-9F60-BC610A2698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0660" name="页眉占位符 3">
            <a:extLst>
              <a:ext uri="{FF2B5EF4-FFF2-40B4-BE49-F238E27FC236}">
                <a16:creationId xmlns:a16="http://schemas.microsoft.com/office/drawing/2014/main" id="{6DF67E17-DD2B-45FC-BB7C-7CA274B005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</a:rPr>
              <a:t>南昌市精鹰科教实业有限公司</a:t>
            </a:r>
          </a:p>
        </p:txBody>
      </p:sp>
      <p:sp>
        <p:nvSpPr>
          <p:cNvPr id="70661" name="页脚占位符 4">
            <a:extLst>
              <a:ext uri="{FF2B5EF4-FFF2-40B4-BE49-F238E27FC236}">
                <a16:creationId xmlns:a16="http://schemas.microsoft.com/office/drawing/2014/main" id="{A4178CDE-6337-4955-AA51-717EA609C67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>
                <a:latin typeface="Arial" panose="020B0604020202020204" pitchFamily="34" charset="0"/>
              </a:rPr>
              <a:t>１１１１</a:t>
            </a:r>
          </a:p>
        </p:txBody>
      </p:sp>
      <p:sp>
        <p:nvSpPr>
          <p:cNvPr id="70662" name="灯片编号占位符 5">
            <a:extLst>
              <a:ext uri="{FF2B5EF4-FFF2-40B4-BE49-F238E27FC236}">
                <a16:creationId xmlns:a16="http://schemas.microsoft.com/office/drawing/2014/main" id="{68CAF8CD-2D15-4B5E-8F8D-27689FE0EE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7D8CB32D-EFBF-497C-87BD-4B43D06CFC15}" type="slidenum">
              <a:rPr lang="en-US" altLang="zh-CN" smtClean="0">
                <a:latin typeface="Arial" panose="020B0604020202020204" pitchFamily="34" charset="0"/>
              </a:rPr>
              <a:pPr/>
              <a:t>60</a:t>
            </a:fld>
            <a:endParaRPr lang="en-US" altLang="zh-CN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2020.3.9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8155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426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87924" y="185469"/>
            <a:ext cx="636754" cy="468929"/>
            <a:chOff x="1311557" y="1084208"/>
            <a:chExt cx="363995" cy="250835"/>
          </a:xfrm>
        </p:grpSpPr>
        <p:sp>
          <p:nvSpPr>
            <p:cNvPr id="3" name="任意多边形: 形状 2"/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任意多边形: 形状 3"/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48F530D-5AA2-41A4-9AB4-F1C4276C0920}"/>
              </a:ext>
            </a:extLst>
          </p:cNvPr>
          <p:cNvSpPr/>
          <p:nvPr userDrawn="1"/>
        </p:nvSpPr>
        <p:spPr>
          <a:xfrm flipV="1">
            <a:off x="0" y="813017"/>
            <a:ext cx="12192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01F42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30820CF-B880-4189-942D-D702A7CBA730}" type="datetimeFigureOut">
              <a:rPr kumimoji="0" lang="zh-CN" altLang="en-US" sz="1600" b="0" i="0" u="none" strike="noStrike" kern="1200" cap="none" spc="0" normalizeH="0" baseline="0" noProof="1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2024/4/7</a:t>
            </a:fld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zxb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013E23-E60A-4C37-97E2-9771C4F4456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698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106" name="Group 2"/>
          <p:cNvGrpSpPr>
            <a:grpSpLocks/>
          </p:cNvGrpSpPr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47107" name="Group 3"/>
            <p:cNvGrpSpPr>
              <a:grpSpLocks/>
            </p:cNvGrpSpPr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47108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47109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grpSp>
          <p:nvGrpSpPr>
            <p:cNvPr id="47110" name="Group 6"/>
            <p:cNvGrpSpPr>
              <a:grpSpLocks/>
            </p:cNvGrpSpPr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47111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  <p:sp>
            <p:nvSpPr>
              <p:cNvPr id="47112" name="Rectangle 8"/>
              <p:cNvSpPr>
                <a:spLocks noChangeArrowheads="1"/>
              </p:cNvSpPr>
              <p:nvPr/>
            </p:nvSpPr>
            <p:spPr bwMode="auto">
              <a:xfrm>
                <a:off x="1248" y="2640"/>
                <a:ext cx="336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1800"/>
              </a:p>
            </p:txBody>
          </p:sp>
        </p:grpSp>
        <p:sp>
          <p:nvSpPr>
            <p:cNvPr id="47113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47114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  <p:sp>
          <p:nvSpPr>
            <p:cNvPr id="47115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800"/>
            </a:p>
          </p:txBody>
        </p:sp>
      </p:grpSp>
      <p:sp>
        <p:nvSpPr>
          <p:cNvPr id="47116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828800"/>
            <a:ext cx="10363200" cy="11430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47117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7118" name="Rectangle 14"/>
          <p:cNvSpPr>
            <a:spLocks noGrp="1" noChangeArrowheads="1"/>
          </p:cNvSpPr>
          <p:nvPr>
            <p:ph type="dt" sz="half" idx="2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zh-CN" altLang="en-US"/>
              <a:t>zxb</a:t>
            </a:r>
          </a:p>
        </p:txBody>
      </p:sp>
      <p:sp>
        <p:nvSpPr>
          <p:cNvPr id="47119" name="Rectangle 15"/>
          <p:cNvSpPr>
            <a:spLocks noGrp="1" noChangeArrowheads="1"/>
          </p:cNvSpPr>
          <p:nvPr>
            <p:ph type="ftr" sz="quarter" idx="3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47120" name="Rectangle 1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2F8A07E9-32A8-45DC-84C7-B6E4B070637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462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EC0F0F9-1397-40FD-93CE-51B9D89CB5B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EA54B76-D9B5-44A5-86F1-F3845BB462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CAB3E94A-9595-4BBE-9642-99F64AE84B1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FD03508-0EFA-4B88-9AAE-008F5E93C1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289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B0171D94-FBCB-41F8-AA87-E404C328D581}"/>
              </a:ext>
            </a:extLst>
          </p:cNvPr>
          <p:cNvGrpSpPr/>
          <p:nvPr userDrawn="1"/>
        </p:nvGrpSpPr>
        <p:grpSpPr>
          <a:xfrm>
            <a:off x="87924" y="185469"/>
            <a:ext cx="636754" cy="468929"/>
            <a:chOff x="1311557" y="1084208"/>
            <a:chExt cx="363995" cy="250835"/>
          </a:xfrm>
        </p:grpSpPr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353D482-47D4-42BC-9D9F-27F50EFCFAFC}"/>
                </a:ext>
              </a:extLst>
            </p:cNvPr>
            <p:cNvSpPr/>
            <p:nvPr/>
          </p:nvSpPr>
          <p:spPr>
            <a:xfrm rot="18958199">
              <a:off x="1456870" y="1097746"/>
              <a:ext cx="218682" cy="218682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1D90C858-B9C7-41E5-AC99-45352229ADAA}"/>
                </a:ext>
              </a:extLst>
            </p:cNvPr>
            <p:cNvSpPr/>
            <p:nvPr/>
          </p:nvSpPr>
          <p:spPr>
            <a:xfrm rot="18958199">
              <a:off x="1311557" y="1084208"/>
              <a:ext cx="250835" cy="250835"/>
            </a:xfrm>
            <a:custGeom>
              <a:avLst/>
              <a:gdLst>
                <a:gd name="connsiteX0" fmla="*/ 638672 w 2160240"/>
                <a:gd name="connsiteY0" fmla="*/ 411048 h 2160240"/>
                <a:gd name="connsiteX1" fmla="*/ 417942 w 2160240"/>
                <a:gd name="connsiteY1" fmla="*/ 631778 h 2160240"/>
                <a:gd name="connsiteX2" fmla="*/ 417942 w 2160240"/>
                <a:gd name="connsiteY2" fmla="*/ 1514674 h 2160240"/>
                <a:gd name="connsiteX3" fmla="*/ 638672 w 2160240"/>
                <a:gd name="connsiteY3" fmla="*/ 1735404 h 2160240"/>
                <a:gd name="connsiteX4" fmla="*/ 1521568 w 2160240"/>
                <a:gd name="connsiteY4" fmla="*/ 1735404 h 2160240"/>
                <a:gd name="connsiteX5" fmla="*/ 1742298 w 2160240"/>
                <a:gd name="connsiteY5" fmla="*/ 1514674 h 2160240"/>
                <a:gd name="connsiteX6" fmla="*/ 1742298 w 2160240"/>
                <a:gd name="connsiteY6" fmla="*/ 631778 h 2160240"/>
                <a:gd name="connsiteX7" fmla="*/ 1521568 w 2160240"/>
                <a:gd name="connsiteY7" fmla="*/ 411048 h 2160240"/>
                <a:gd name="connsiteX8" fmla="*/ 360047 w 2160240"/>
                <a:gd name="connsiteY8" fmla="*/ 0 h 2160240"/>
                <a:gd name="connsiteX9" fmla="*/ 1800193 w 2160240"/>
                <a:gd name="connsiteY9" fmla="*/ 0 h 2160240"/>
                <a:gd name="connsiteX10" fmla="*/ 2160240 w 2160240"/>
                <a:gd name="connsiteY10" fmla="*/ 360047 h 2160240"/>
                <a:gd name="connsiteX11" fmla="*/ 2160240 w 2160240"/>
                <a:gd name="connsiteY11" fmla="*/ 1800193 h 2160240"/>
                <a:gd name="connsiteX12" fmla="*/ 1800193 w 2160240"/>
                <a:gd name="connsiteY12" fmla="*/ 2160240 h 2160240"/>
                <a:gd name="connsiteX13" fmla="*/ 360047 w 2160240"/>
                <a:gd name="connsiteY13" fmla="*/ 2160240 h 2160240"/>
                <a:gd name="connsiteX14" fmla="*/ 0 w 2160240"/>
                <a:gd name="connsiteY14" fmla="*/ 1800193 h 2160240"/>
                <a:gd name="connsiteX15" fmla="*/ 0 w 2160240"/>
                <a:gd name="connsiteY15" fmla="*/ 360047 h 2160240"/>
                <a:gd name="connsiteX16" fmla="*/ 360047 w 2160240"/>
                <a:gd name="connsiteY16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60240" h="2160240">
                  <a:moveTo>
                    <a:pt x="638672" y="411048"/>
                  </a:moveTo>
                  <a:cubicBezTo>
                    <a:pt x="516766" y="411048"/>
                    <a:pt x="417942" y="509872"/>
                    <a:pt x="417942" y="631778"/>
                  </a:cubicBezTo>
                  <a:lnTo>
                    <a:pt x="417942" y="1514674"/>
                  </a:lnTo>
                  <a:cubicBezTo>
                    <a:pt x="417942" y="1636580"/>
                    <a:pt x="516766" y="1735404"/>
                    <a:pt x="638672" y="1735404"/>
                  </a:cubicBezTo>
                  <a:lnTo>
                    <a:pt x="1521568" y="1735404"/>
                  </a:lnTo>
                  <a:cubicBezTo>
                    <a:pt x="1643474" y="1735404"/>
                    <a:pt x="1742298" y="1636580"/>
                    <a:pt x="1742298" y="1514674"/>
                  </a:cubicBezTo>
                  <a:lnTo>
                    <a:pt x="1742298" y="631778"/>
                  </a:lnTo>
                  <a:cubicBezTo>
                    <a:pt x="1742298" y="509872"/>
                    <a:pt x="1643474" y="411048"/>
                    <a:pt x="1521568" y="411048"/>
                  </a:cubicBezTo>
                  <a:close/>
                  <a:moveTo>
                    <a:pt x="360047" y="0"/>
                  </a:moveTo>
                  <a:lnTo>
                    <a:pt x="1800193" y="0"/>
                  </a:lnTo>
                  <a:cubicBezTo>
                    <a:pt x="1999041" y="0"/>
                    <a:pt x="2160240" y="161199"/>
                    <a:pt x="2160240" y="360047"/>
                  </a:cubicBezTo>
                  <a:lnTo>
                    <a:pt x="2160240" y="1800193"/>
                  </a:lnTo>
                  <a:cubicBezTo>
                    <a:pt x="2160240" y="1999041"/>
                    <a:pt x="1999041" y="2160240"/>
                    <a:pt x="1800193" y="2160240"/>
                  </a:cubicBezTo>
                  <a:lnTo>
                    <a:pt x="360047" y="2160240"/>
                  </a:lnTo>
                  <a:cubicBezTo>
                    <a:pt x="161199" y="2160240"/>
                    <a:pt x="0" y="1999041"/>
                    <a:pt x="0" y="1800193"/>
                  </a:cubicBezTo>
                  <a:lnTo>
                    <a:pt x="0" y="360047"/>
                  </a:lnTo>
                  <a:cubicBezTo>
                    <a:pt x="0" y="161199"/>
                    <a:pt x="161199" y="0"/>
                    <a:pt x="360047" y="0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  <a:alpha val="6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200"/>
              <a:endParaRPr lang="zh-CN" altLang="en-US" sz="24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267E017E-0BA1-4A97-A01D-E4AFC593B2B8}"/>
              </a:ext>
            </a:extLst>
          </p:cNvPr>
          <p:cNvSpPr/>
          <p:nvPr userDrawn="1"/>
        </p:nvSpPr>
        <p:spPr>
          <a:xfrm flipV="1">
            <a:off x="0" y="813017"/>
            <a:ext cx="12192000" cy="3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201F42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ctr" defTabSz="1219200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21.png"/><Relationship Id="rId7" Type="http://schemas.openxmlformats.org/officeDocument/2006/relationships/image" Target="../media/image146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2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151.wmf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7" Type="http://schemas.openxmlformats.org/officeDocument/2006/relationships/image" Target="../media/image178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7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7" Type="http://schemas.openxmlformats.org/officeDocument/2006/relationships/image" Target="../media/image16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5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eg"/><Relationship Id="rId4" Type="http://schemas.openxmlformats.org/officeDocument/2006/relationships/image" Target="../media/image6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13" Type="http://schemas.openxmlformats.org/officeDocument/2006/relationships/image" Target="../media/image66.emf"/><Relationship Id="rId3" Type="http://schemas.openxmlformats.org/officeDocument/2006/relationships/image" Target="../media/image61.emf"/><Relationship Id="rId7" Type="http://schemas.openxmlformats.org/officeDocument/2006/relationships/image" Target="../media/image63.emf"/><Relationship Id="rId12" Type="http://schemas.openxmlformats.org/officeDocument/2006/relationships/oleObject" Target="../embeddings/oleObject10.bin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7.bin"/><Relationship Id="rId11" Type="http://schemas.openxmlformats.org/officeDocument/2006/relationships/image" Target="../media/image65.emf"/><Relationship Id="rId5" Type="http://schemas.openxmlformats.org/officeDocument/2006/relationships/image" Target="../media/image62.e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6.bin"/><Relationship Id="rId9" Type="http://schemas.openxmlformats.org/officeDocument/2006/relationships/image" Target="../media/image6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68.emf"/><Relationship Id="rId9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emf"/><Relationship Id="rId11" Type="http://schemas.openxmlformats.org/officeDocument/2006/relationships/image" Target="../media/image10.png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64.emf"/><Relationship Id="rId4" Type="http://schemas.openxmlformats.org/officeDocument/2006/relationships/image" Target="../media/image61.emf"/><Relationship Id="rId9" Type="http://schemas.openxmlformats.org/officeDocument/2006/relationships/oleObject" Target="../embeddings/oleObject17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13" Type="http://schemas.openxmlformats.org/officeDocument/2006/relationships/image" Target="../media/image10.png"/><Relationship Id="rId3" Type="http://schemas.openxmlformats.org/officeDocument/2006/relationships/image" Target="../media/image61.emf"/><Relationship Id="rId7" Type="http://schemas.openxmlformats.org/officeDocument/2006/relationships/image" Target="../media/image71.emf"/><Relationship Id="rId12" Type="http://schemas.openxmlformats.org/officeDocument/2006/relationships/image" Target="../media/image72.png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3.xml"/><Relationship Id="rId6" Type="http://schemas.openxmlformats.org/officeDocument/2006/relationships/oleObject" Target="../embeddings/oleObject20.bin"/><Relationship Id="rId11" Type="http://schemas.openxmlformats.org/officeDocument/2006/relationships/image" Target="../media/image66.emf"/><Relationship Id="rId5" Type="http://schemas.openxmlformats.org/officeDocument/2006/relationships/image" Target="../media/image62.emf"/><Relationship Id="rId10" Type="http://schemas.openxmlformats.org/officeDocument/2006/relationships/oleObject" Target="../embeddings/oleObject22.bin"/><Relationship Id="rId4" Type="http://schemas.openxmlformats.org/officeDocument/2006/relationships/oleObject" Target="../embeddings/oleObject19.bin"/><Relationship Id="rId9" Type="http://schemas.openxmlformats.org/officeDocument/2006/relationships/image" Target="../media/image63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oleObject" Target="../embeddings/oleObject23.bin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oleObject" Target="../embeddings/oleObject24.bin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oleObject" Target="../embeddings/oleObject26.bin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oleObject" Target="../embeddings/oleObject27.bin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18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gif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wmf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7" Type="http://schemas.openxmlformats.org/officeDocument/2006/relationships/image" Target="../media/image18.gif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" Target="slide81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slide" Target="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3AEB0B0-1B8E-439F-B620-F4CD5363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B1220E-243A-4842-8C93-A079D23F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1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843C88-F9C2-4B7A-ABAB-59B5EB1B9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2" y="990071"/>
            <a:ext cx="10854677" cy="562521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364CADED-9707-401A-804B-C1D6D5144188}"/>
              </a:ext>
            </a:extLst>
          </p:cNvPr>
          <p:cNvSpPr txBox="1">
            <a:spLocks/>
          </p:cNvSpPr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</a:p>
        </p:txBody>
      </p:sp>
    </p:spTree>
    <p:extLst>
      <p:ext uri="{BB962C8B-B14F-4D97-AF65-F5344CB8AC3E}">
        <p14:creationId xmlns:p14="http://schemas.microsoft.com/office/powerpoint/2010/main" val="95595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067" name="Picture 3" descr="图片2">
            <a:extLst>
              <a:ext uri="{FF2B5EF4-FFF2-40B4-BE49-F238E27FC236}">
                <a16:creationId xmlns:a16="http://schemas.microsoft.com/office/drawing/2014/main" id="{CCBD9977-BA16-4DED-9F90-CE0C3466E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" t="8235" r="3485" b="9412"/>
          <a:stretch>
            <a:fillRect/>
          </a:stretch>
        </p:blipFill>
        <p:spPr bwMode="auto">
          <a:xfrm>
            <a:off x="387805" y="2570618"/>
            <a:ext cx="6119813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Text Box 5">
            <a:extLst>
              <a:ext uri="{FF2B5EF4-FFF2-40B4-BE49-F238E27FC236}">
                <a16:creationId xmlns:a16="http://schemas.microsoft.com/office/drawing/2014/main" id="{47EF2AC3-551E-4725-ABD9-9D6398AA6D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136" y="1076334"/>
            <a:ext cx="11356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宋体" panose="02010600030101010101" pitchFamily="2" charset="-122"/>
              </a:rPr>
              <a:t>配合：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是指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公称尺寸相同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的，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相互结合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的孔和轴公差带之间的关系。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pic>
        <p:nvPicPr>
          <p:cNvPr id="5" name="Picture 15" descr="3-3">
            <a:extLst>
              <a:ext uri="{FF2B5EF4-FFF2-40B4-BE49-F238E27FC236}">
                <a16:creationId xmlns:a16="http://schemas.microsoft.com/office/drawing/2014/main" id="{00781912-650F-4BBB-8266-E6C57BFA7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080" y="2570618"/>
            <a:ext cx="4915134" cy="404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14883931-5A73-4BC5-8EEB-9E2FA1043B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一  孔与轴配合概念</a:t>
            </a:r>
            <a:r>
              <a:rPr lang="zh-CN" altLang="en-US" kern="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5" name="Picture 4">
            <a:extLst>
              <a:ext uri="{FF2B5EF4-FFF2-40B4-BE49-F238E27FC236}">
                <a16:creationId xmlns:a16="http://schemas.microsoft.com/office/drawing/2014/main" id="{344EF5C8-1CFA-43ED-A784-C08923C82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3141664"/>
            <a:ext cx="5689600" cy="329247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6" name="Picture 5">
            <a:extLst>
              <a:ext uri="{FF2B5EF4-FFF2-40B4-BE49-F238E27FC236}">
                <a16:creationId xmlns:a16="http://schemas.microsoft.com/office/drawing/2014/main" id="{14F3712E-3440-4D91-8BEC-CB2121C4E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6" y="3716338"/>
            <a:ext cx="379413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6632" name="Picture 8">
            <a:extLst>
              <a:ext uri="{FF2B5EF4-FFF2-40B4-BE49-F238E27FC236}">
                <a16:creationId xmlns:a16="http://schemas.microsoft.com/office/drawing/2014/main" id="{CCA2AC17-1FCC-4BF5-8010-ACDADF1D2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4005264"/>
            <a:ext cx="29051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6633" name="Picture 9">
            <a:extLst>
              <a:ext uri="{FF2B5EF4-FFF2-40B4-BE49-F238E27FC236}">
                <a16:creationId xmlns:a16="http://schemas.microsoft.com/office/drawing/2014/main" id="{7FD70E19-22C5-4169-A8CA-1267CFD97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63" y="5516564"/>
            <a:ext cx="252412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479" name="Picture 13">
            <a:extLst>
              <a:ext uri="{FF2B5EF4-FFF2-40B4-BE49-F238E27FC236}">
                <a16:creationId xmlns:a16="http://schemas.microsoft.com/office/drawing/2014/main" id="{B340336B-FF12-4287-8742-DB0AFDABB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8526" y="5300663"/>
            <a:ext cx="441325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6638" name="Picture 14">
            <a:extLst>
              <a:ext uri="{FF2B5EF4-FFF2-40B4-BE49-F238E27FC236}">
                <a16:creationId xmlns:a16="http://schemas.microsoft.com/office/drawing/2014/main" id="{AC9C37AC-334E-4F8F-826A-50CB15A7A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1363663"/>
            <a:ext cx="5110163" cy="519112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6639" name="Picture 15">
            <a:extLst>
              <a:ext uri="{FF2B5EF4-FFF2-40B4-BE49-F238E27FC236}">
                <a16:creationId xmlns:a16="http://schemas.microsoft.com/office/drawing/2014/main" id="{71C6319B-E9FE-4B15-A998-9D1068367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7188" y="2247901"/>
            <a:ext cx="5110162" cy="519113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6640" name="Rectangle 16">
            <a:extLst>
              <a:ext uri="{FF2B5EF4-FFF2-40B4-BE49-F238E27FC236}">
                <a16:creationId xmlns:a16="http://schemas.microsoft.com/office/drawing/2014/main" id="{731C2528-B1CA-44D2-A773-D27386CB7C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1" y="1512888"/>
            <a:ext cx="2519363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）满足使用要求</a:t>
            </a:r>
          </a:p>
        </p:txBody>
      </p:sp>
      <p:sp>
        <p:nvSpPr>
          <p:cNvPr id="666641" name="Rectangle 17">
            <a:extLst>
              <a:ext uri="{FF2B5EF4-FFF2-40B4-BE49-F238E27FC236}">
                <a16:creationId xmlns:a16="http://schemas.microsoft.com/office/drawing/2014/main" id="{06E3C161-2D8C-4305-962C-E9998DD0C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5551" y="2254251"/>
            <a:ext cx="2519363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）考虑加工方法</a:t>
            </a:r>
          </a:p>
        </p:txBody>
      </p:sp>
      <p:sp>
        <p:nvSpPr>
          <p:cNvPr id="666642" name="Rectangle 18">
            <a:extLst>
              <a:ext uri="{FF2B5EF4-FFF2-40B4-BE49-F238E27FC236}">
                <a16:creationId xmlns:a16="http://schemas.microsoft.com/office/drawing/2014/main" id="{B0C45B82-AE5C-4951-9F9C-3104723A7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9413" y="1508126"/>
            <a:ext cx="895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Tahoma" panose="020B0604030504040204" pitchFamily="34" charset="0"/>
                <a:ea typeface="方正隶书简体" pitchFamily="2" charset="-122"/>
              </a:rPr>
              <a:t>如：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448E580E-F5AC-4D69-B66A-8D71102814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6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6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6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6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6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6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66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66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6640" grpId="0"/>
      <p:bldP spid="66664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3" name="Rectangle 3">
            <a:extLst>
              <a:ext uri="{FF2B5EF4-FFF2-40B4-BE49-F238E27FC236}">
                <a16:creationId xmlns:a16="http://schemas.microsoft.com/office/drawing/2014/main" id="{0C123C11-55EE-449C-AE2F-41C286245E1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239486" y="1081087"/>
            <a:ext cx="3749675" cy="763588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4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、配合公差</a:t>
            </a:r>
            <a:r>
              <a:rPr lang="zh-CN" altLang="en-US" sz="2800" b="1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标注</a:t>
            </a:r>
            <a:endParaRPr lang="zh-CN" altLang="en-US" sz="2800" dirty="0"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60484" name="Rectangle 4">
            <a:extLst>
              <a:ext uri="{FF2B5EF4-FFF2-40B4-BE49-F238E27FC236}">
                <a16:creationId xmlns:a16="http://schemas.microsoft.com/office/drawing/2014/main" id="{D806B330-E757-4BD4-9463-89AA324F45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6594" y="3200400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孔：</a:t>
            </a:r>
            <a:r>
              <a:rPr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30H7</a:t>
            </a:r>
            <a:endParaRPr lang="en-US" altLang="zh-CN" sz="2400" b="1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60485" name="Rectangle 5">
            <a:extLst>
              <a:ext uri="{FF2B5EF4-FFF2-40B4-BE49-F238E27FC236}">
                <a16:creationId xmlns:a16="http://schemas.microsoft.com/office/drawing/2014/main" id="{1FB94F10-96D6-4745-A5FF-8BEC993972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5156" y="4497387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轴：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30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f</a:t>
            </a:r>
            <a:r>
              <a:rPr lang="pt-BR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6</a:t>
            </a:r>
            <a:endParaRPr lang="en-US" altLang="zh-CN" sz="24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60486" name="Rectangle 6">
            <a:extLst>
              <a:ext uri="{FF2B5EF4-FFF2-40B4-BE49-F238E27FC236}">
                <a16:creationId xmlns:a16="http://schemas.microsoft.com/office/drawing/2014/main" id="{80EE4BF3-8085-4D7A-B869-7CAD0C13A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2719" y="3849687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30H7/</a:t>
            </a: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f</a:t>
            </a:r>
            <a:r>
              <a:rPr lang="pt-BR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6</a:t>
            </a:r>
            <a:endParaRPr lang="en-US" altLang="zh-CN" sz="2400" b="1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60487" name="AutoShape 7">
            <a:extLst>
              <a:ext uri="{FF2B5EF4-FFF2-40B4-BE49-F238E27FC236}">
                <a16:creationId xmlns:a16="http://schemas.microsoft.com/office/drawing/2014/main" id="{B1709D92-909F-42C0-B4D0-D5C6E62A47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402943" y="377666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0488" name="AutoShape 8">
            <a:extLst>
              <a:ext uri="{FF2B5EF4-FFF2-40B4-BE49-F238E27FC236}">
                <a16:creationId xmlns:a16="http://schemas.microsoft.com/office/drawing/2014/main" id="{09D319EC-B28A-4B09-A641-DBA6328EE557}"/>
              </a:ext>
            </a:extLst>
          </p:cNvPr>
          <p:cNvSpPr>
            <a:spLocks noChangeArrowheads="1"/>
          </p:cNvSpPr>
          <p:nvPr/>
        </p:nvSpPr>
        <p:spPr bwMode="auto">
          <a:xfrm rot="8100000">
            <a:off x="3386818" y="334486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0489" name="AutoShape 9">
            <a:extLst>
              <a:ext uri="{FF2B5EF4-FFF2-40B4-BE49-F238E27FC236}">
                <a16:creationId xmlns:a16="http://schemas.microsoft.com/office/drawing/2014/main" id="{93743E2D-9428-47F7-B7D7-0805D634E901}"/>
              </a:ext>
            </a:extLst>
          </p:cNvPr>
          <p:cNvSpPr>
            <a:spLocks noChangeArrowheads="1"/>
          </p:cNvSpPr>
          <p:nvPr/>
        </p:nvSpPr>
        <p:spPr bwMode="auto">
          <a:xfrm rot="2700000">
            <a:off x="3386818" y="420846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0492" name="Rectangle 12">
            <a:extLst>
              <a:ext uri="{FF2B5EF4-FFF2-40B4-BE49-F238E27FC236}">
                <a16:creationId xmlns:a16="http://schemas.microsoft.com/office/drawing/2014/main" id="{4C66D16B-28E1-4F8C-85A1-036E02313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206" y="2023836"/>
            <a:ext cx="3749675" cy="57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C00000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rgbClr val="C00000"/>
                </a:solidFill>
                <a:latin typeface="方正隶书简体" pitchFamily="2" charset="-122"/>
                <a:ea typeface="方正隶书简体" pitchFamily="2" charset="-122"/>
              </a:rPr>
              <a:t>）配合公差标注方式</a:t>
            </a:r>
          </a:p>
        </p:txBody>
      </p:sp>
      <p:sp>
        <p:nvSpPr>
          <p:cNvPr id="660493" name="Rectangle 13">
            <a:extLst>
              <a:ext uri="{FF2B5EF4-FFF2-40B4-BE49-F238E27FC236}">
                <a16:creationId xmlns:a16="http://schemas.microsoft.com/office/drawing/2014/main" id="{68F88E52-8FC0-49DF-9668-5D1EC0590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2745" y="1966912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b="1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代号标注</a:t>
            </a:r>
          </a:p>
        </p:txBody>
      </p:sp>
      <p:pic>
        <p:nvPicPr>
          <p:cNvPr id="660494" name="Picture 14">
            <a:extLst>
              <a:ext uri="{FF2B5EF4-FFF2-40B4-BE49-F238E27FC236}">
                <a16:creationId xmlns:a16="http://schemas.microsoft.com/office/drawing/2014/main" id="{876DBA3A-51BE-409A-AF04-67FB66E84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506" y="2398712"/>
            <a:ext cx="2755900" cy="381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0495" name="Picture 15">
            <a:extLst>
              <a:ext uri="{FF2B5EF4-FFF2-40B4-BE49-F238E27FC236}">
                <a16:creationId xmlns:a16="http://schemas.microsoft.com/office/drawing/2014/main" id="{93C3BF16-5985-453F-A57B-4E7DE1408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69" y="3479800"/>
            <a:ext cx="684212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0496" name="Rectangle 16">
            <a:extLst>
              <a:ext uri="{FF2B5EF4-FFF2-40B4-BE49-F238E27FC236}">
                <a16:creationId xmlns:a16="http://schemas.microsoft.com/office/drawing/2014/main" id="{7B21B365-1F7B-465E-B9A5-36C3373E5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3482" y="5747431"/>
            <a:ext cx="5867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注：标注在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装配图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或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部件图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上！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2261212A-2668-4C34-BDC8-F941B03907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604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604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484" grpId="0"/>
      <p:bldP spid="660485" grpId="0"/>
      <p:bldP spid="660486" grpId="0"/>
      <p:bldP spid="660487" grpId="0" animBg="1"/>
      <p:bldP spid="660488" grpId="0" animBg="1"/>
      <p:bldP spid="660489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D42F97A9-9F2A-4DCD-A809-25DABB84A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8900" y="1819275"/>
            <a:ext cx="670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装配图                       </a:t>
            </a:r>
            <a:r>
              <a:rPr lang="en-US" altLang="zh-CN" sz="2400" b="1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400" b="1">
                <a:solidFill>
                  <a:srgbClr val="000000"/>
                </a:solidFill>
                <a:latin typeface="宋体" panose="02010600030101010101" pitchFamily="2" charset="-122"/>
              </a:rPr>
              <a:t>零件图</a:t>
            </a:r>
          </a:p>
        </p:txBody>
      </p:sp>
      <p:sp>
        <p:nvSpPr>
          <p:cNvPr id="108547" name="Text Box 6">
            <a:extLst>
              <a:ext uri="{FF2B5EF4-FFF2-40B4-BE49-F238E27FC236}">
                <a16:creationId xmlns:a16="http://schemas.microsoft.com/office/drawing/2014/main" id="{3756F9CF-60D1-4B4E-963A-8C97C9360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286" y="1070768"/>
            <a:ext cx="838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ea typeface="黑体" panose="02010609060101010101" pitchFamily="49" charset="-122"/>
              </a:rPr>
              <a:t>孔、轴公差与配合在图样上的标注</a:t>
            </a:r>
          </a:p>
        </p:txBody>
      </p:sp>
      <p:pic>
        <p:nvPicPr>
          <p:cNvPr id="108548" name="Picture 7" descr="03-16abc">
            <a:extLst>
              <a:ext uri="{FF2B5EF4-FFF2-40B4-BE49-F238E27FC236}">
                <a16:creationId xmlns:a16="http://schemas.microsoft.com/office/drawing/2014/main" id="{64EF5B04-97C9-4106-9A99-E99505100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" t="7973" r="5661" b="10298"/>
          <a:stretch>
            <a:fillRect/>
          </a:stretch>
        </p:blipFill>
        <p:spPr bwMode="auto">
          <a:xfrm>
            <a:off x="1524000" y="2590801"/>
            <a:ext cx="9144000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76168" name="Object 8">
            <a:extLst>
              <a:ext uri="{FF2B5EF4-FFF2-40B4-BE49-F238E27FC236}">
                <a16:creationId xmlns:a16="http://schemas.microsoft.com/office/drawing/2014/main" id="{F42E1541-E004-4D0D-88C4-63F12E1C21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376891"/>
              </p:ext>
            </p:extLst>
          </p:nvPr>
        </p:nvGraphicFramePr>
        <p:xfrm>
          <a:off x="7696200" y="2556612"/>
          <a:ext cx="27606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625600" imgH="254000" progId="Equation.3">
                  <p:embed/>
                </p:oleObj>
              </mc:Choice>
              <mc:Fallback>
                <p:oleObj name="公式" r:id="rId3" imgW="1625600" imgH="254000" progId="Equation.3">
                  <p:embed/>
                  <p:pic>
                    <p:nvPicPr>
                      <p:cNvPr id="476168" name="Object 8">
                        <a:extLst>
                          <a:ext uri="{FF2B5EF4-FFF2-40B4-BE49-F238E27FC236}">
                            <a16:creationId xmlns:a16="http://schemas.microsoft.com/office/drawing/2014/main" id="{F42E1541-E004-4D0D-88C4-63F12E1C21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2556612"/>
                        <a:ext cx="27606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6169" name="Object 9">
            <a:extLst>
              <a:ext uri="{FF2B5EF4-FFF2-40B4-BE49-F238E27FC236}">
                <a16:creationId xmlns:a16="http://schemas.microsoft.com/office/drawing/2014/main" id="{CDD3B8FC-4749-4EA3-8BA6-9FBA276E52D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81701" y="3048000"/>
          <a:ext cx="2824163" cy="43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663700" imgH="254000" progId="Equation.3">
                  <p:embed/>
                </p:oleObj>
              </mc:Choice>
              <mc:Fallback>
                <p:oleObj name="公式" r:id="rId5" imgW="1663700" imgH="254000" progId="Equation.3">
                  <p:embed/>
                  <p:pic>
                    <p:nvPicPr>
                      <p:cNvPr id="476169" name="Object 9">
                        <a:extLst>
                          <a:ext uri="{FF2B5EF4-FFF2-40B4-BE49-F238E27FC236}">
                            <a16:creationId xmlns:a16="http://schemas.microsoft.com/office/drawing/2014/main" id="{CDD3B8FC-4749-4EA3-8BA6-9FBA276E52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81701" y="3048000"/>
                        <a:ext cx="2824163" cy="43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6170" name="Text Box 10">
            <a:extLst>
              <a:ext uri="{FF2B5EF4-FFF2-40B4-BE49-F238E27FC236}">
                <a16:creationId xmlns:a16="http://schemas.microsoft.com/office/drawing/2014/main" id="{D4ABA510-C1C5-4436-AFFE-4A4ABE9060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667001"/>
            <a:ext cx="20574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kumimoji="1"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(</a:t>
            </a:r>
            <a:r>
              <a:rPr kumimoji="1" lang="el-GR" altLang="zh-CN" sz="2000" i="1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ϕ</a:t>
            </a:r>
            <a:r>
              <a:rPr kumimoji="1" lang="en-US" altLang="zh-CN" sz="2000" i="1">
                <a:solidFill>
                  <a:srgbClr val="000000"/>
                </a:solidFill>
                <a:latin typeface="Arial Unicode MS"/>
                <a:ea typeface="Arial Unicode MS"/>
                <a:cs typeface="Arial Unicode MS"/>
              </a:rPr>
              <a:t> </a:t>
            </a:r>
            <a:r>
              <a:rPr kumimoji="1" lang="en-US" altLang="zh-CN" sz="2000" b="1">
                <a:solidFill>
                  <a:srgbClr val="000000"/>
                </a:solidFill>
                <a:latin typeface="宋体" panose="02010600030101010101" pitchFamily="2" charset="-122"/>
              </a:rPr>
              <a:t>50H7/f6)</a:t>
            </a:r>
          </a:p>
        </p:txBody>
      </p:sp>
      <p:sp>
        <p:nvSpPr>
          <p:cNvPr id="476171" name="Line 11">
            <a:extLst>
              <a:ext uri="{FF2B5EF4-FFF2-40B4-BE49-F238E27FC236}">
                <a16:creationId xmlns:a16="http://schemas.microsoft.com/office/drawing/2014/main" id="{8A89681D-7EEB-417F-9E46-285BEEB1B31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0210800" y="2971800"/>
            <a:ext cx="2286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72" name="Line 12">
            <a:extLst>
              <a:ext uri="{FF2B5EF4-FFF2-40B4-BE49-F238E27FC236}">
                <a16:creationId xmlns:a16="http://schemas.microsoft.com/office/drawing/2014/main" id="{E21905F8-853E-4738-A92F-3B85DFB1378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96200" y="2971800"/>
            <a:ext cx="2743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78" name="Line 18">
            <a:extLst>
              <a:ext uri="{FF2B5EF4-FFF2-40B4-BE49-F238E27FC236}">
                <a16:creationId xmlns:a16="http://schemas.microsoft.com/office/drawing/2014/main" id="{F60B1F54-8026-415E-A68B-EC0793842A71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429000"/>
            <a:ext cx="2819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76179" name="Line 19">
            <a:extLst>
              <a:ext uri="{FF2B5EF4-FFF2-40B4-BE49-F238E27FC236}">
                <a16:creationId xmlns:a16="http://schemas.microsoft.com/office/drawing/2014/main" id="{C2210ECF-94D9-49E2-A710-998444B609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67600" y="3429000"/>
            <a:ext cx="3048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30DADEA-8201-4E30-9B2E-2CAC2F79B8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7" dur="80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8" dur="80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80"/>
                                        <p:tgtEl>
                                          <p:spTgt spid="4761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76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76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76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76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76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6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6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76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170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7" name="Rectangle 3">
            <a:extLst>
              <a:ext uri="{FF2B5EF4-FFF2-40B4-BE49-F238E27FC236}">
                <a16:creationId xmlns:a16="http://schemas.microsoft.com/office/drawing/2014/main" id="{F8900BFF-F187-4E9D-B191-810A7E72B4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00038" y="1198562"/>
            <a:ext cx="3816350" cy="576263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defTabSz="914400">
              <a:buClr>
                <a:schemeClr val="folHlink"/>
              </a:buClr>
              <a:buSzPct val="60000"/>
              <a:buNone/>
            </a:pPr>
            <a:r>
              <a:rPr lang="en-US" altLang="zh-CN" sz="2800" dirty="0">
                <a:solidFill>
                  <a:srgbClr val="C00000"/>
                </a:solidFill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rgbClr val="C00000"/>
                </a:solidFill>
                <a:ea typeface="方正隶书简体" pitchFamily="2" charset="-122"/>
              </a:rPr>
              <a:t>）配合公差标注实例</a:t>
            </a:r>
          </a:p>
        </p:txBody>
      </p:sp>
      <p:pic>
        <p:nvPicPr>
          <p:cNvPr id="661508" name="Picture 4">
            <a:extLst>
              <a:ext uri="{FF2B5EF4-FFF2-40B4-BE49-F238E27FC236}">
                <a16:creationId xmlns:a16="http://schemas.microsoft.com/office/drawing/2014/main" id="{0A33273C-D926-47A3-876B-CB26F7CFF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821" y="2523104"/>
            <a:ext cx="2087562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09" name="Picture 5">
            <a:extLst>
              <a:ext uri="{FF2B5EF4-FFF2-40B4-BE49-F238E27FC236}">
                <a16:creationId xmlns:a16="http://schemas.microsoft.com/office/drawing/2014/main" id="{9832BA09-EEA9-401B-803A-8C6808DB7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0383" y="3495448"/>
            <a:ext cx="476250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0" name="Picture 6">
            <a:extLst>
              <a:ext uri="{FF2B5EF4-FFF2-40B4-BE49-F238E27FC236}">
                <a16:creationId xmlns:a16="http://schemas.microsoft.com/office/drawing/2014/main" id="{4A833634-174F-4D4C-8372-7903AD86C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3650" y="3243829"/>
            <a:ext cx="623888" cy="165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1" name="Picture 7">
            <a:extLst>
              <a:ext uri="{FF2B5EF4-FFF2-40B4-BE49-F238E27FC236}">
                <a16:creationId xmlns:a16="http://schemas.microsoft.com/office/drawing/2014/main" id="{E5D02709-1703-47E0-A41C-ECF763B39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963" y="2523104"/>
            <a:ext cx="1993900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2" name="Picture 8">
            <a:extLst>
              <a:ext uri="{FF2B5EF4-FFF2-40B4-BE49-F238E27FC236}">
                <a16:creationId xmlns:a16="http://schemas.microsoft.com/office/drawing/2014/main" id="{46F5011E-5E56-447E-AD71-C0838D86C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1167" y="2995613"/>
            <a:ext cx="863600" cy="2162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3" name="Picture 9">
            <a:extLst>
              <a:ext uri="{FF2B5EF4-FFF2-40B4-BE49-F238E27FC236}">
                <a16:creationId xmlns:a16="http://schemas.microsoft.com/office/drawing/2014/main" id="{92C54F99-9BB7-413E-BBF6-27F2E4D3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868" y="2205037"/>
            <a:ext cx="1952625" cy="367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1514" name="Picture 10">
            <a:extLst>
              <a:ext uri="{FF2B5EF4-FFF2-40B4-BE49-F238E27FC236}">
                <a16:creationId xmlns:a16="http://schemas.microsoft.com/office/drawing/2014/main" id="{DAF0030B-E3F6-4D27-940B-6B1C01D1A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2029" y="3429000"/>
            <a:ext cx="4572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D1EDB5D0-4398-413A-AE7E-86B5A70F5A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15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1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1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15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15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1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1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1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1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1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15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615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653" name="Picture 5">
            <a:extLst>
              <a:ext uri="{FF2B5EF4-FFF2-40B4-BE49-F238E27FC236}">
                <a16:creationId xmlns:a16="http://schemas.microsoft.com/office/drawing/2014/main" id="{DCF4304D-1E55-4B20-8894-3698924A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794" y="2559050"/>
            <a:ext cx="2879725" cy="2952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7654" name="Picture 6">
            <a:extLst>
              <a:ext uri="{FF2B5EF4-FFF2-40B4-BE49-F238E27FC236}">
                <a16:creationId xmlns:a16="http://schemas.microsoft.com/office/drawing/2014/main" id="{E4083D8D-0970-4351-830D-9BC4A5F340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19" y="2677319"/>
            <a:ext cx="1554162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7655" name="Picture 7">
            <a:extLst>
              <a:ext uri="{FF2B5EF4-FFF2-40B4-BE49-F238E27FC236}">
                <a16:creationId xmlns:a16="http://schemas.microsoft.com/office/drawing/2014/main" id="{836A633D-51D1-4878-B49D-308BB7BBB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393" y="3514577"/>
            <a:ext cx="2055813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7656" name="Picture 8">
            <a:extLst>
              <a:ext uri="{FF2B5EF4-FFF2-40B4-BE49-F238E27FC236}">
                <a16:creationId xmlns:a16="http://schemas.microsoft.com/office/drawing/2014/main" id="{56ED58DB-451A-4E72-B485-BC7BD524E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106" y="3540918"/>
            <a:ext cx="719138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7657" name="Picture 9">
            <a:extLst>
              <a:ext uri="{FF2B5EF4-FFF2-40B4-BE49-F238E27FC236}">
                <a16:creationId xmlns:a16="http://schemas.microsoft.com/office/drawing/2014/main" id="{C44C7F96-1D66-4890-A041-9BF10BEB2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4518" y="3514578"/>
            <a:ext cx="525463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7659" name="Rectangle 11">
            <a:extLst>
              <a:ext uri="{FF2B5EF4-FFF2-40B4-BE49-F238E27FC236}">
                <a16:creationId xmlns:a16="http://schemas.microsoft.com/office/drawing/2014/main" id="{9DF8EFBE-0D68-4E97-8359-F42690F9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6" y="1228799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孔：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20</a:t>
            </a:r>
            <a:r>
              <a:rPr lang="pt-BR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H7</a:t>
            </a:r>
            <a:endParaRPr lang="en-US" altLang="zh-CN" sz="2400">
              <a:solidFill>
                <a:schemeClr val="hlink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67660" name="AutoShape 12">
            <a:extLst>
              <a:ext uri="{FF2B5EF4-FFF2-40B4-BE49-F238E27FC236}">
                <a16:creationId xmlns:a16="http://schemas.microsoft.com/office/drawing/2014/main" id="{2BE75304-FFD8-42B7-B51C-73D0EB55DF6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70675" y="115736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7661" name="Rectangle 13">
            <a:extLst>
              <a:ext uri="{FF2B5EF4-FFF2-40B4-BE49-F238E27FC236}">
                <a16:creationId xmlns:a16="http://schemas.microsoft.com/office/drawing/2014/main" id="{C92FA0A3-7C6D-4127-A341-1119D3190E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157362"/>
            <a:ext cx="1008062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+0.021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　</a:t>
            </a:r>
            <a:r>
              <a:rPr lang="zh-CN" altLang="en-US" sz="2800">
                <a:latin typeface="方正隶书简体" pitchFamily="2" charset="-122"/>
                <a:ea typeface="方正隶书简体" pitchFamily="2" charset="-122"/>
              </a:rPr>
              <a:t>　　　　　　</a:t>
            </a:r>
          </a:p>
        </p:txBody>
      </p:sp>
      <p:sp>
        <p:nvSpPr>
          <p:cNvPr id="667662" name="Rectangle 14">
            <a:extLst>
              <a:ext uri="{FF2B5EF4-FFF2-40B4-BE49-F238E27FC236}">
                <a16:creationId xmlns:a16="http://schemas.microsoft.com/office/drawing/2014/main" id="{45F9DFAF-C93E-433F-B26C-EB0D9A6F8E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1" y="1257375"/>
            <a:ext cx="7008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20</a:t>
            </a:r>
            <a:endParaRPr lang="en-US" altLang="zh-CN" sz="240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67663" name="Rectangle 15">
            <a:extLst>
              <a:ext uri="{FF2B5EF4-FFF2-40B4-BE49-F238E27FC236}">
                <a16:creationId xmlns:a16="http://schemas.microsoft.com/office/drawing/2014/main" id="{28F9DDAA-F538-44AC-9597-DBE23F054F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7576" y="1733624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轴：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20</a:t>
            </a:r>
            <a:r>
              <a:rPr lang="pt-BR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k6</a:t>
            </a:r>
            <a:endParaRPr lang="en-US" altLang="zh-CN" sz="2400">
              <a:solidFill>
                <a:schemeClr val="hlink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67664" name="AutoShape 16">
            <a:extLst>
              <a:ext uri="{FF2B5EF4-FFF2-40B4-BE49-F238E27FC236}">
                <a16:creationId xmlns:a16="http://schemas.microsoft.com/office/drawing/2014/main" id="{6025B06E-252B-48FE-A788-0A99403357D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70675" y="1660599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7665" name="Rectangle 17">
            <a:extLst>
              <a:ext uri="{FF2B5EF4-FFF2-40B4-BE49-F238E27FC236}">
                <a16:creationId xmlns:a16="http://schemas.microsoft.com/office/drawing/2014/main" id="{0914ACE1-29B2-4F8A-9726-A9AE6178D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1" y="1762200"/>
            <a:ext cx="70083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20</a:t>
            </a:r>
            <a:endParaRPr lang="en-US" altLang="zh-CN" sz="240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67666" name="Rectangle 18">
            <a:extLst>
              <a:ext uri="{FF2B5EF4-FFF2-40B4-BE49-F238E27FC236}">
                <a16:creationId xmlns:a16="http://schemas.microsoft.com/office/drawing/2014/main" id="{6CE30B0E-CD01-4948-9DA8-8D75F7B54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1763" y="1733625"/>
            <a:ext cx="11874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+0.013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　</a:t>
            </a:r>
            <a:r>
              <a:rPr lang="zh-CN" altLang="en-US" sz="1800">
                <a:latin typeface="方正隶书简体" pitchFamily="2" charset="-122"/>
                <a:ea typeface="方正隶书简体" pitchFamily="2" charset="-122"/>
              </a:rPr>
              <a:t>　</a:t>
            </a:r>
            <a:r>
              <a:rPr lang="zh-CN" altLang="en-US" sz="2800">
                <a:latin typeface="方正隶书简体" pitchFamily="2" charset="-122"/>
                <a:ea typeface="方正隶书简体" pitchFamily="2" charset="-122"/>
              </a:rPr>
              <a:t>　　　　　</a:t>
            </a:r>
          </a:p>
        </p:txBody>
      </p:sp>
      <p:sp>
        <p:nvSpPr>
          <p:cNvPr id="667667" name="Rectangle 19">
            <a:extLst>
              <a:ext uri="{FF2B5EF4-FFF2-40B4-BE49-F238E27FC236}">
                <a16:creationId xmlns:a16="http://schemas.microsoft.com/office/drawing/2014/main" id="{57269C2D-42F0-4EF5-858C-408ACEDEFC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925" y="1417638"/>
            <a:ext cx="3626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）配合公差标注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分解</a:t>
            </a:r>
          </a:p>
        </p:txBody>
      </p:sp>
      <p:sp>
        <p:nvSpPr>
          <p:cNvPr id="667668" name="Rectangle 20">
            <a:extLst>
              <a:ext uri="{FF2B5EF4-FFF2-40B4-BE49-F238E27FC236}">
                <a16:creationId xmlns:a16="http://schemas.microsoft.com/office/drawing/2014/main" id="{6C503209-3313-4C4E-9382-ADD6CA6A99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1088" y="5999163"/>
            <a:ext cx="73453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注：查孔和轴的尺寸公差并标注在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零件图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上！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F8239C63-8533-4089-A6A2-8D008591CC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6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6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7659" grpId="0"/>
      <p:bldP spid="667660" grpId="0" animBg="1"/>
      <p:bldP spid="667661" grpId="0"/>
      <p:bldP spid="667662" grpId="0"/>
      <p:bldP spid="667663" grpId="0"/>
      <p:bldP spid="667664" grpId="0" animBg="1"/>
      <p:bldP spid="667665" grpId="0"/>
      <p:bldP spid="66766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1" name="Rectangle 3">
            <a:extLst>
              <a:ext uri="{FF2B5EF4-FFF2-40B4-BE49-F238E27FC236}">
                <a16:creationId xmlns:a16="http://schemas.microsoft.com/office/drawing/2014/main" id="{5694490A-4E4A-46A2-B5E9-E1CF8F2BDA1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061247"/>
            <a:ext cx="5268913" cy="763588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五</a:t>
            </a:r>
            <a:r>
              <a:rPr lang="en-US" altLang="zh-CN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、配合公差设计实例</a:t>
            </a:r>
          </a:p>
        </p:txBody>
      </p:sp>
      <p:sp>
        <p:nvSpPr>
          <p:cNvPr id="626693" name="Rectangle 5">
            <a:extLst>
              <a:ext uri="{FF2B5EF4-FFF2-40B4-BE49-F238E27FC236}">
                <a16:creationId xmlns:a16="http://schemas.microsoft.com/office/drawing/2014/main" id="{6B248F85-12AA-43F6-8A9F-F58AA2DC21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007" y="1864128"/>
            <a:ext cx="11155651" cy="1135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itchFamily="2" charset="-122"/>
                <a:ea typeface="方正隶书简体" pitchFamily="2" charset="-122"/>
              </a:rPr>
              <a:t>    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itchFamily="2" charset="-122"/>
                <a:ea typeface="方正隶书简体" pitchFamily="2" charset="-122"/>
              </a:rPr>
              <a:t>例：有一加工母机</a:t>
            </a:r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itchFamily="2" charset="-122"/>
                <a:ea typeface="方正隶书简体" pitchFamily="2" charset="-122"/>
              </a:rPr>
              <a:t>Φ30</a:t>
            </a:r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方正隶书简体" pitchFamily="2" charset="-122"/>
                <a:ea typeface="方正隶书简体" pitchFamily="2" charset="-122"/>
              </a:rPr>
              <a:t>的齿轮孔与轴的配合，齿轮不转动、可拆卸、精密定位，孔精磨，轴精磨，试设计该尺寸的配合公差。</a:t>
            </a:r>
          </a:p>
        </p:txBody>
      </p:sp>
      <p:sp>
        <p:nvSpPr>
          <p:cNvPr id="626697" name="Rectangle 9">
            <a:extLst>
              <a:ext uri="{FF2B5EF4-FFF2-40B4-BE49-F238E27FC236}">
                <a16:creationId xmlns:a16="http://schemas.microsoft.com/office/drawing/2014/main" id="{E1646E2B-C5ED-494C-8D73-ADB4D062AD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328" y="3960419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、加工母机</a:t>
            </a:r>
          </a:p>
        </p:txBody>
      </p:sp>
      <p:sp>
        <p:nvSpPr>
          <p:cNvPr id="626698" name="Rectangle 10">
            <a:extLst>
              <a:ext uri="{FF2B5EF4-FFF2-40B4-BE49-F238E27FC236}">
                <a16:creationId xmlns:a16="http://schemas.microsoft.com/office/drawing/2014/main" id="{70A3EEEE-1790-46C9-94BF-B9C5A4389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077" y="3960419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高精密配合</a:t>
            </a:r>
          </a:p>
        </p:txBody>
      </p:sp>
      <p:sp>
        <p:nvSpPr>
          <p:cNvPr id="626699" name="Rectangle 11">
            <a:extLst>
              <a:ext uri="{FF2B5EF4-FFF2-40B4-BE49-F238E27FC236}">
                <a16:creationId xmlns:a16="http://schemas.microsoft.com/office/drawing/2014/main" id="{5F0899B7-D940-483F-AECE-1C4AA7A133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327" y="4689083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、不转动、可拆卸</a:t>
            </a:r>
          </a:p>
        </p:txBody>
      </p:sp>
      <p:sp>
        <p:nvSpPr>
          <p:cNvPr id="626701" name="Rectangle 13">
            <a:extLst>
              <a:ext uri="{FF2B5EF4-FFF2-40B4-BE49-F238E27FC236}">
                <a16:creationId xmlns:a16="http://schemas.microsoft.com/office/drawing/2014/main" id="{05BF36A1-E38B-4EA6-99B5-FCE70D889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327" y="5412982"/>
            <a:ext cx="2089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、精密定位</a:t>
            </a:r>
          </a:p>
        </p:txBody>
      </p:sp>
      <p:sp>
        <p:nvSpPr>
          <p:cNvPr id="626702" name="Rectangle 14">
            <a:extLst>
              <a:ext uri="{FF2B5EF4-FFF2-40B4-BE49-F238E27FC236}">
                <a16:creationId xmlns:a16="http://schemas.microsoft.com/office/drawing/2014/main" id="{C85CC62C-3670-4C15-9532-3791B06A5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327" y="6155478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、孔精磨，轴精磨</a:t>
            </a:r>
          </a:p>
        </p:txBody>
      </p:sp>
      <p:sp>
        <p:nvSpPr>
          <p:cNvPr id="626703" name="Rectangle 15">
            <a:extLst>
              <a:ext uri="{FF2B5EF4-FFF2-40B4-BE49-F238E27FC236}">
                <a16:creationId xmlns:a16="http://schemas.microsoft.com/office/drawing/2014/main" id="{BF6ACCC4-4F9E-4B60-A83A-62DA885EB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0077" y="469354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sp>
        <p:nvSpPr>
          <p:cNvPr id="626704" name="Rectangle 16">
            <a:extLst>
              <a:ext uri="{FF2B5EF4-FFF2-40B4-BE49-F238E27FC236}">
                <a16:creationId xmlns:a16="http://schemas.microsoft.com/office/drawing/2014/main" id="{A531EDB4-78B7-4839-9373-C542F1B36D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3069" y="5412982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小过渡配合</a:t>
            </a:r>
          </a:p>
        </p:txBody>
      </p:sp>
      <p:sp>
        <p:nvSpPr>
          <p:cNvPr id="626705" name="Rectangle 17">
            <a:extLst>
              <a:ext uri="{FF2B5EF4-FFF2-40B4-BE49-F238E27FC236}">
                <a16:creationId xmlns:a16="http://schemas.microsoft.com/office/drawing/2014/main" id="{FB4FABB3-5C7E-480D-B0E6-A1E7A9464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549" y="6159943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孔内圆磨，轴外圆磨</a:t>
            </a:r>
          </a:p>
        </p:txBody>
      </p:sp>
      <p:pic>
        <p:nvPicPr>
          <p:cNvPr id="626707" name="Picture 19">
            <a:extLst>
              <a:ext uri="{FF2B5EF4-FFF2-40B4-BE49-F238E27FC236}">
                <a16:creationId xmlns:a16="http://schemas.microsoft.com/office/drawing/2014/main" id="{DE653D9A-E39F-4375-89B5-5CD9F52ED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44" y="3573464"/>
            <a:ext cx="1916112" cy="287972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6708" name="Rectangle 20">
            <a:extLst>
              <a:ext uri="{FF2B5EF4-FFF2-40B4-BE49-F238E27FC236}">
                <a16:creationId xmlns:a16="http://schemas.microsoft.com/office/drawing/2014/main" id="{2E9B3FB0-2A45-4F73-8907-78CCBAAA2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4477" y="3133164"/>
            <a:ext cx="2327275" cy="528637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题意定性分析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65078B27-1CE5-413C-8F72-9CC0285CC5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6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66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6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6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67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67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67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6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6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6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6697" grpId="0"/>
      <p:bldP spid="626698" grpId="0"/>
      <p:bldP spid="626699" grpId="0"/>
      <p:bldP spid="626701" grpId="0"/>
      <p:bldP spid="626702" grpId="0"/>
      <p:bldP spid="626703" grpId="0"/>
      <p:bldP spid="626704" grpId="0"/>
      <p:bldP spid="626705" grpId="0"/>
      <p:bldP spid="626708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4" name="Rectangle 4">
            <a:extLst>
              <a:ext uri="{FF2B5EF4-FFF2-40B4-BE49-F238E27FC236}">
                <a16:creationId xmlns:a16="http://schemas.microsoft.com/office/drawing/2014/main" id="{0CBF9CF7-AEEF-4A12-B9FA-3111974A65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866" y="1144361"/>
            <a:ext cx="4032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解：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、配合制度的选择</a:t>
            </a:r>
          </a:p>
        </p:txBody>
      </p:sp>
      <p:sp>
        <p:nvSpPr>
          <p:cNvPr id="670725" name="Rectangle 5">
            <a:extLst>
              <a:ext uri="{FF2B5EF4-FFF2-40B4-BE49-F238E27FC236}">
                <a16:creationId xmlns:a16="http://schemas.microsoft.com/office/drawing/2014/main" id="{01328998-F09E-4656-BC5F-E6C9CD79F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1491" y="1601561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根据基孔制优先</a:t>
            </a:r>
          </a:p>
        </p:txBody>
      </p:sp>
      <p:sp>
        <p:nvSpPr>
          <p:cNvPr id="670726" name="Rectangle 6">
            <a:extLst>
              <a:ext uri="{FF2B5EF4-FFF2-40B4-BE49-F238E27FC236}">
                <a16:creationId xmlns:a16="http://schemas.microsoft.com/office/drawing/2014/main" id="{3CD772C1-1D30-4B22-9CA3-05CD916F92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0941" y="2204168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、配合种类的选择</a:t>
            </a:r>
          </a:p>
        </p:txBody>
      </p:sp>
      <p:sp>
        <p:nvSpPr>
          <p:cNvPr id="670727" name="Rectangle 7">
            <a:extLst>
              <a:ext uri="{FF2B5EF4-FFF2-40B4-BE49-F238E27FC236}">
                <a16:creationId xmlns:a16="http://schemas.microsoft.com/office/drawing/2014/main" id="{36751C33-9B9E-4CC0-A4BE-6D105F6CC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641" y="2711225"/>
            <a:ext cx="3841750" cy="731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齿轮不转动、可拆卸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dirty="0"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70728" name="Rectangle 8">
            <a:extLst>
              <a:ext uri="{FF2B5EF4-FFF2-40B4-BE49-F238E27FC236}">
                <a16:creationId xmlns:a16="http://schemas.microsoft.com/office/drawing/2014/main" id="{46CCF67B-7B6E-4406-81DF-FA0DA6580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1578" y="3883743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、公差等级选择</a:t>
            </a:r>
          </a:p>
        </p:txBody>
      </p:sp>
      <p:sp>
        <p:nvSpPr>
          <p:cNvPr id="670729" name="Rectangle 9">
            <a:extLst>
              <a:ext uri="{FF2B5EF4-FFF2-40B4-BE49-F238E27FC236}">
                <a16:creationId xmlns:a16="http://schemas.microsoft.com/office/drawing/2014/main" id="{7B56F7BA-C0E6-4721-8F25-16277BCF4F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304" y="4774330"/>
            <a:ext cx="4253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2) 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孔和轴精磨，孔公差等级选</a:t>
            </a:r>
          </a:p>
        </p:txBody>
      </p:sp>
      <p:sp>
        <p:nvSpPr>
          <p:cNvPr id="670730" name="Rectangle 10">
            <a:extLst>
              <a:ext uri="{FF2B5EF4-FFF2-40B4-BE49-F238E27FC236}">
                <a16:creationId xmlns:a16="http://schemas.microsoft.com/office/drawing/2014/main" id="{4CC1B82C-9551-4B55-8AFC-D44D7BB3A3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304" y="5323605"/>
            <a:ext cx="33297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3) 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轴公差比孔高一级选</a:t>
            </a:r>
            <a:endParaRPr lang="zh-CN" altLang="en-US" sz="2400" dirty="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70732" name="Rectangle 12">
            <a:extLst>
              <a:ext uri="{FF2B5EF4-FFF2-40B4-BE49-F238E27FC236}">
                <a16:creationId xmlns:a16="http://schemas.microsoft.com/office/drawing/2014/main" id="{4ADA13CB-03D4-40B5-8DE9-6DC1E0117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829" y="5999880"/>
            <a:ext cx="4059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、该尺寸的配合公差设计为</a:t>
            </a:r>
            <a:endParaRPr lang="zh-CN" altLang="en-US" sz="1800"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70734" name="Rectangle 14">
            <a:extLst>
              <a:ext uri="{FF2B5EF4-FFF2-40B4-BE49-F238E27FC236}">
                <a16:creationId xmlns:a16="http://schemas.microsoft.com/office/drawing/2014/main" id="{435D683A-F87D-45D5-89F0-519C25F59A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84560" y="2668361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sp>
        <p:nvSpPr>
          <p:cNvPr id="670735" name="Rectangle 15">
            <a:extLst>
              <a:ext uri="{FF2B5EF4-FFF2-40B4-BE49-F238E27FC236}">
                <a16:creationId xmlns:a16="http://schemas.microsoft.com/office/drawing/2014/main" id="{D7CF54EC-65F1-420D-B380-5282DB80C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5860" y="2639786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>
                <a:latin typeface="宋体" panose="02010600030101010101" pitchFamily="2" charset="-122"/>
              </a:rPr>
              <a:t>j-t</a:t>
            </a:r>
          </a:p>
        </p:txBody>
      </p:sp>
      <p:sp>
        <p:nvSpPr>
          <p:cNvPr id="670736" name="Rectangle 16">
            <a:extLst>
              <a:ext uri="{FF2B5EF4-FFF2-40B4-BE49-F238E27FC236}">
                <a16:creationId xmlns:a16="http://schemas.microsoft.com/office/drawing/2014/main" id="{2AB7603A-0412-4C48-BC0D-2FD849A50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08641" y="3243036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精密定位</a:t>
            </a:r>
          </a:p>
        </p:txBody>
      </p:sp>
      <p:sp>
        <p:nvSpPr>
          <p:cNvPr id="670737" name="Rectangle 17">
            <a:extLst>
              <a:ext uri="{FF2B5EF4-FFF2-40B4-BE49-F238E27FC236}">
                <a16:creationId xmlns:a16="http://schemas.microsoft.com/office/drawing/2014/main" id="{EFBEC1F4-B0AE-4BF8-9E67-0319FE8318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1535" y="3316061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小过渡配合</a:t>
            </a:r>
          </a:p>
        </p:txBody>
      </p:sp>
      <p:sp>
        <p:nvSpPr>
          <p:cNvPr id="670738" name="Rectangle 18">
            <a:extLst>
              <a:ext uri="{FF2B5EF4-FFF2-40B4-BE49-F238E27FC236}">
                <a16:creationId xmlns:a16="http://schemas.microsoft.com/office/drawing/2014/main" id="{E4BDFA83-2DAD-4D25-B9A2-05D339C122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11760" y="3287486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>
                <a:latin typeface="宋体" panose="02010600030101010101" pitchFamily="2" charset="-122"/>
              </a:rPr>
              <a:t>k</a:t>
            </a:r>
          </a:p>
        </p:txBody>
      </p:sp>
      <p:sp>
        <p:nvSpPr>
          <p:cNvPr id="670739" name="Rectangle 19">
            <a:extLst>
              <a:ext uri="{FF2B5EF4-FFF2-40B4-BE49-F238E27FC236}">
                <a16:creationId xmlns:a16="http://schemas.microsoft.com/office/drawing/2014/main" id="{D9F89B48-EA0D-4739-AF71-FCB8D03CF9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5822" y="1597096"/>
            <a:ext cx="2276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选孔的偏差为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</a:p>
        </p:txBody>
      </p:sp>
      <p:sp>
        <p:nvSpPr>
          <p:cNvPr id="670740" name="Rectangle 20">
            <a:extLst>
              <a:ext uri="{FF2B5EF4-FFF2-40B4-BE49-F238E27FC236}">
                <a16:creationId xmlns:a16="http://schemas.microsoft.com/office/drawing/2014/main" id="{45F71D00-D9D5-4BE7-8235-8C4D557366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4885" y="6002111"/>
            <a:ext cx="172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Φ30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H6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>
                <a:latin typeface="宋体" panose="02010600030101010101" pitchFamily="2" charset="-122"/>
              </a:rPr>
              <a:t>k5</a:t>
            </a:r>
          </a:p>
        </p:txBody>
      </p:sp>
      <p:sp>
        <p:nvSpPr>
          <p:cNvPr id="670741" name="Rectangle 21">
            <a:extLst>
              <a:ext uri="{FF2B5EF4-FFF2-40B4-BE49-F238E27FC236}">
                <a16:creationId xmlns:a16="http://schemas.microsoft.com/office/drawing/2014/main" id="{325E59CD-28D6-46D2-B2D2-D380A388E8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9660" y="4749574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</a:p>
        </p:txBody>
      </p:sp>
      <p:sp>
        <p:nvSpPr>
          <p:cNvPr id="670742" name="Rectangle 22">
            <a:extLst>
              <a:ext uri="{FF2B5EF4-FFF2-40B4-BE49-F238E27FC236}">
                <a16:creationId xmlns:a16="http://schemas.microsoft.com/office/drawing/2014/main" id="{67D6DBA3-BEFB-4823-B39E-40ECBC927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9660" y="5325836"/>
            <a:ext cx="12239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</a:p>
        </p:txBody>
      </p:sp>
      <p:sp>
        <p:nvSpPr>
          <p:cNvPr id="670743" name="Rectangle 23">
            <a:extLst>
              <a:ext uri="{FF2B5EF4-FFF2-40B4-BE49-F238E27FC236}">
                <a16:creationId xmlns:a16="http://schemas.microsoft.com/office/drawing/2014/main" id="{638C6D49-B79F-43F2-A1C0-88C32333BF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02304" y="4317774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）加工母机</a:t>
            </a:r>
          </a:p>
        </p:txBody>
      </p:sp>
      <p:sp>
        <p:nvSpPr>
          <p:cNvPr id="670744" name="Rectangle 24">
            <a:extLst>
              <a:ext uri="{FF2B5EF4-FFF2-40B4-BE49-F238E27FC236}">
                <a16:creationId xmlns:a16="http://schemas.microsoft.com/office/drawing/2014/main" id="{A66630ED-DB2C-4A23-B46F-66F323233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7722" y="4246336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</a:p>
        </p:txBody>
      </p:sp>
      <p:sp>
        <p:nvSpPr>
          <p:cNvPr id="670745" name="Rectangle 25">
            <a:extLst>
              <a:ext uri="{FF2B5EF4-FFF2-40B4-BE49-F238E27FC236}">
                <a16:creationId xmlns:a16="http://schemas.microsoft.com/office/drawing/2014/main" id="{C6427E00-03F5-4E82-B4D8-F5AA9CC34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8222" y="4246336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742C1541-4AE5-4A51-9771-F1ECC8746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0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0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0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0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0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0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0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0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0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0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0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0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7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07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0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70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0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07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0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70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0725" grpId="0"/>
      <p:bldP spid="670726" grpId="0"/>
      <p:bldP spid="670727" grpId="0"/>
      <p:bldP spid="670728" grpId="0"/>
      <p:bldP spid="670729" grpId="0"/>
      <p:bldP spid="670730" grpId="0"/>
      <p:bldP spid="670732" grpId="0"/>
      <p:bldP spid="670734" grpId="0"/>
      <p:bldP spid="670735" grpId="0"/>
      <p:bldP spid="670736" grpId="0"/>
      <p:bldP spid="670737" grpId="0"/>
      <p:bldP spid="670738" grpId="0"/>
      <p:bldP spid="670739" grpId="0"/>
      <p:bldP spid="670740" grpId="0"/>
      <p:bldP spid="670741" grpId="0"/>
      <p:bldP spid="670743" grpId="0"/>
      <p:bldP spid="670745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2" name="Rectangle 4">
            <a:extLst>
              <a:ext uri="{FF2B5EF4-FFF2-40B4-BE49-F238E27FC236}">
                <a16:creationId xmlns:a16="http://schemas.microsoft.com/office/drawing/2014/main" id="{FD3720ED-FCDD-4A71-BFFE-03DC6E9DC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238" y="1409474"/>
            <a:ext cx="3529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5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、配合公差标注与分解</a:t>
            </a:r>
          </a:p>
        </p:txBody>
      </p:sp>
      <p:sp>
        <p:nvSpPr>
          <p:cNvPr id="672779" name="Rectangle 11">
            <a:extLst>
              <a:ext uri="{FF2B5EF4-FFF2-40B4-BE49-F238E27FC236}">
                <a16:creationId xmlns:a16="http://schemas.microsoft.com/office/drawing/2014/main" id="{9BCDD409-D95E-4DB9-A4DC-904CD8047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863" y="1315697"/>
            <a:ext cx="1152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Φ30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H6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2780" name="Rectangle 12">
            <a:extLst>
              <a:ext uri="{FF2B5EF4-FFF2-40B4-BE49-F238E27FC236}">
                <a16:creationId xmlns:a16="http://schemas.microsoft.com/office/drawing/2014/main" id="{7747F508-57EF-4CD9-A5A5-04B174949F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7863" y="1891959"/>
            <a:ext cx="12239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Φ30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k5</a:t>
            </a:r>
          </a:p>
        </p:txBody>
      </p:sp>
      <p:sp>
        <p:nvSpPr>
          <p:cNvPr id="672781" name="AutoShape 13">
            <a:extLst>
              <a:ext uri="{FF2B5EF4-FFF2-40B4-BE49-F238E27FC236}">
                <a16:creationId xmlns:a16="http://schemas.microsoft.com/office/drawing/2014/main" id="{A6461D83-DCCD-4BFF-837D-5CD83A44F5D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27725" y="1244259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2782" name="AutoShape 14">
            <a:extLst>
              <a:ext uri="{FF2B5EF4-FFF2-40B4-BE49-F238E27FC236}">
                <a16:creationId xmlns:a16="http://schemas.microsoft.com/office/drawing/2014/main" id="{40015521-4894-4535-9084-C16CA64D8FE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927725" y="182052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2783" name="Rectangle 15">
            <a:extLst>
              <a:ext uri="{FF2B5EF4-FFF2-40B4-BE49-F238E27FC236}">
                <a16:creationId xmlns:a16="http://schemas.microsoft.com/office/drawing/2014/main" id="{23F9D08F-ABC9-42BE-A9EC-9696C5D6C0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988" y="1387134"/>
            <a:ext cx="7207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30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2784" name="Rectangle 16">
            <a:extLst>
              <a:ext uri="{FF2B5EF4-FFF2-40B4-BE49-F238E27FC236}">
                <a16:creationId xmlns:a16="http://schemas.microsoft.com/office/drawing/2014/main" id="{CDA0548C-0833-4DB3-83BA-E92BFB7E36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3988" y="1963397"/>
            <a:ext cx="7921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30</a:t>
            </a:r>
            <a:endParaRPr lang="en-US" altLang="zh-CN" sz="240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72785" name="Rectangle 17">
            <a:extLst>
              <a:ext uri="{FF2B5EF4-FFF2-40B4-BE49-F238E27FC236}">
                <a16:creationId xmlns:a16="http://schemas.microsoft.com/office/drawing/2014/main" id="{6DC3604A-7EC6-4E7C-B55F-4FCC180E6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225" y="1891960"/>
            <a:ext cx="107950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+0.011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+0.002</a:t>
            </a:r>
            <a:r>
              <a:rPr lang="zh-CN" altLang="en-US" sz="1800">
                <a:solidFill>
                  <a:srgbClr val="0000FF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672786" name="Rectangle 18">
            <a:extLst>
              <a:ext uri="{FF2B5EF4-FFF2-40B4-BE49-F238E27FC236}">
                <a16:creationId xmlns:a16="http://schemas.microsoft.com/office/drawing/2014/main" id="{6B04D1F3-6402-4FBE-BC81-F6E6F18796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7226" y="1244260"/>
            <a:ext cx="11525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+0.013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　</a:t>
            </a:r>
            <a:r>
              <a:rPr lang="zh-CN" altLang="en-US" sz="2800">
                <a:latin typeface="Tahoma" panose="020B0604030504040204" pitchFamily="34" charset="0"/>
              </a:rPr>
              <a:t>　　　　</a:t>
            </a:r>
          </a:p>
        </p:txBody>
      </p:sp>
      <p:pic>
        <p:nvPicPr>
          <p:cNvPr id="672787" name="Picture 19">
            <a:extLst>
              <a:ext uri="{FF2B5EF4-FFF2-40B4-BE49-F238E27FC236}">
                <a16:creationId xmlns:a16="http://schemas.microsoft.com/office/drawing/2014/main" id="{694E55AD-75BB-4471-8512-BEC67033E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3021353"/>
            <a:ext cx="1903413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88" name="Picture 20">
            <a:extLst>
              <a:ext uri="{FF2B5EF4-FFF2-40B4-BE49-F238E27FC236}">
                <a16:creationId xmlns:a16="http://schemas.microsoft.com/office/drawing/2014/main" id="{B9D95496-1010-49FA-AE8E-D8D25F286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078" y="2949915"/>
            <a:ext cx="2376488" cy="345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89" name="Picture 21">
            <a:extLst>
              <a:ext uri="{FF2B5EF4-FFF2-40B4-BE49-F238E27FC236}">
                <a16:creationId xmlns:a16="http://schemas.microsoft.com/office/drawing/2014/main" id="{374F0CD2-92BA-46B9-9FE2-0FA2B28C6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094" y="3884953"/>
            <a:ext cx="2097087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92" name="Picture 24">
            <a:extLst>
              <a:ext uri="{FF2B5EF4-FFF2-40B4-BE49-F238E27FC236}">
                <a16:creationId xmlns:a16="http://schemas.microsoft.com/office/drawing/2014/main" id="{B8579FD2-EF94-45D9-9AB7-86469B647A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2" y="3957978"/>
            <a:ext cx="6096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93" name="Picture 25">
            <a:extLst>
              <a:ext uri="{FF2B5EF4-FFF2-40B4-BE49-F238E27FC236}">
                <a16:creationId xmlns:a16="http://schemas.microsoft.com/office/drawing/2014/main" id="{7C4A1FD2-76BE-4408-8A7B-7429B490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1655" y="3884952"/>
            <a:ext cx="647700" cy="1512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2795" name="Picture 27">
            <a:extLst>
              <a:ext uri="{FF2B5EF4-FFF2-40B4-BE49-F238E27FC236}">
                <a16:creationId xmlns:a16="http://schemas.microsoft.com/office/drawing/2014/main" id="{B57429AA-30E5-4E4D-B238-0AEF5D74C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2141" y="3957978"/>
            <a:ext cx="647700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2DD832FD-73B8-40CD-B570-A3CCD0F8C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2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72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72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2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2779" grpId="0"/>
      <p:bldP spid="672780" grpId="0"/>
      <p:bldP spid="672781" grpId="0" animBg="1"/>
      <p:bldP spid="672782" grpId="0" animBg="1"/>
      <p:bldP spid="672783" grpId="0"/>
      <p:bldP spid="672784" grpId="0"/>
      <p:bldP spid="672785" grpId="0"/>
      <p:bldP spid="67278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6" name="Rectangle 4">
            <a:extLst>
              <a:ext uri="{FF2B5EF4-FFF2-40B4-BE49-F238E27FC236}">
                <a16:creationId xmlns:a16="http://schemas.microsoft.com/office/drawing/2014/main" id="{04192BA7-69A9-472C-8F9F-EB118B529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400" y="1728056"/>
            <a:ext cx="11291886" cy="1458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方正隶书简体" pitchFamily="2" charset="-122"/>
                <a:ea typeface="方正隶书简体" pitchFamily="2" charset="-122"/>
              </a:rPr>
              <a:t>    </a:t>
            </a:r>
            <a:r>
              <a:rPr lang="zh-CN" altLang="en-US" sz="2400" dirty="0">
                <a:latin typeface="方正隶书简体" pitchFamily="2" charset="-122"/>
                <a:ea typeface="方正隶书简体" pitchFamily="2" charset="-122"/>
              </a:rPr>
              <a:t>有一</a:t>
            </a:r>
            <a:r>
              <a:rPr lang="en-US" altLang="zh-CN" sz="2400" dirty="0">
                <a:latin typeface="方正隶书简体" pitchFamily="2" charset="-122"/>
                <a:ea typeface="方正隶书简体" pitchFamily="2" charset="-122"/>
              </a:rPr>
              <a:t>Φ25</a:t>
            </a:r>
            <a:r>
              <a:rPr lang="zh-CN" altLang="en-US" sz="2400" dirty="0">
                <a:latin typeface="方正隶书简体" pitchFamily="2" charset="-122"/>
                <a:ea typeface="方正隶书简体" pitchFamily="2" charset="-122"/>
              </a:rPr>
              <a:t>皮带轮孔与轴的配合，皮带轮与轴无相对运动、不常拆卸、定位精度要求不高，孔精车，轴精车，试设计该尺寸的配合公差。</a:t>
            </a:r>
          </a:p>
        </p:txBody>
      </p:sp>
      <p:sp>
        <p:nvSpPr>
          <p:cNvPr id="627719" name="Rectangle 7">
            <a:extLst>
              <a:ext uri="{FF2B5EF4-FFF2-40B4-BE49-F238E27FC236}">
                <a16:creationId xmlns:a16="http://schemas.microsoft.com/office/drawing/2014/main" id="{FB7646F0-D667-441C-A10A-DBCBD483E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24" y="1072221"/>
            <a:ext cx="398538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5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、配合公差设计实例二</a:t>
            </a:r>
          </a:p>
        </p:txBody>
      </p:sp>
      <p:sp>
        <p:nvSpPr>
          <p:cNvPr id="627720" name="Rectangle 8">
            <a:extLst>
              <a:ext uri="{FF2B5EF4-FFF2-40B4-BE49-F238E27FC236}">
                <a16:creationId xmlns:a16="http://schemas.microsoft.com/office/drawing/2014/main" id="{09E4A996-0EF5-4F45-98B3-C503E29DB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011" y="3697116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中等精度配合</a:t>
            </a:r>
          </a:p>
        </p:txBody>
      </p:sp>
      <p:sp>
        <p:nvSpPr>
          <p:cNvPr id="627721" name="Rectangle 9">
            <a:extLst>
              <a:ext uri="{FF2B5EF4-FFF2-40B4-BE49-F238E27FC236}">
                <a16:creationId xmlns:a16="http://schemas.microsoft.com/office/drawing/2014/main" id="{44ED9CE1-25E8-407D-A058-9A5D45C8F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261" y="4353661"/>
            <a:ext cx="280828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无相对运动、不常拆卸，扭矩不大</a:t>
            </a:r>
          </a:p>
        </p:txBody>
      </p:sp>
      <p:sp>
        <p:nvSpPr>
          <p:cNvPr id="627722" name="Rectangle 10">
            <a:extLst>
              <a:ext uri="{FF2B5EF4-FFF2-40B4-BE49-F238E27FC236}">
                <a16:creationId xmlns:a16="http://schemas.microsoft.com/office/drawing/2014/main" id="{B749FF9B-C9A3-4247-AE69-49D1B8450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262" y="3668541"/>
            <a:ext cx="2232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皮带轮孔与轴</a:t>
            </a:r>
          </a:p>
        </p:txBody>
      </p:sp>
      <p:sp>
        <p:nvSpPr>
          <p:cNvPr id="627723" name="Rectangle 11">
            <a:extLst>
              <a:ext uri="{FF2B5EF4-FFF2-40B4-BE49-F238E27FC236}">
                <a16:creationId xmlns:a16="http://schemas.microsoft.com/office/drawing/2014/main" id="{A5C59228-2558-45AB-BEC2-67F3630AB6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261" y="5360817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定位精度不高</a:t>
            </a:r>
          </a:p>
        </p:txBody>
      </p:sp>
      <p:sp>
        <p:nvSpPr>
          <p:cNvPr id="627724" name="Rectangle 12">
            <a:extLst>
              <a:ext uri="{FF2B5EF4-FFF2-40B4-BE49-F238E27FC236}">
                <a16:creationId xmlns:a16="http://schemas.microsoft.com/office/drawing/2014/main" id="{E71D6DF5-7B41-42BD-9BFE-67EE428C9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0261" y="6123443"/>
            <a:ext cx="2520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孔精车，轴精车</a:t>
            </a:r>
          </a:p>
        </p:txBody>
      </p:sp>
      <p:sp>
        <p:nvSpPr>
          <p:cNvPr id="627725" name="Rectangle 13">
            <a:extLst>
              <a:ext uri="{FF2B5EF4-FFF2-40B4-BE49-F238E27FC236}">
                <a16:creationId xmlns:a16="http://schemas.microsoft.com/office/drawing/2014/main" id="{167237C7-E99B-4B59-9151-0AF39CCB5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011" y="4453673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sp>
        <p:nvSpPr>
          <p:cNvPr id="627727" name="Rectangle 15">
            <a:extLst>
              <a:ext uri="{FF2B5EF4-FFF2-40B4-BE49-F238E27FC236}">
                <a16:creationId xmlns:a16="http://schemas.microsoft.com/office/drawing/2014/main" id="{06A877C1-B881-4F03-84C6-7FE4CC98B8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3011" y="5360817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中等过渡配合</a:t>
            </a:r>
          </a:p>
        </p:txBody>
      </p:sp>
      <p:pic>
        <p:nvPicPr>
          <p:cNvPr id="627729" name="Picture 17">
            <a:extLst>
              <a:ext uri="{FF2B5EF4-FFF2-40B4-BE49-F238E27FC236}">
                <a16:creationId xmlns:a16="http://schemas.microsoft.com/office/drawing/2014/main" id="{557E32A6-4366-4C52-9576-41589AC7E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860" y="3566260"/>
            <a:ext cx="2266950" cy="282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624AA1E-4333-4C27-8C60-15451A70DB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7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7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7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7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7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7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7720" grpId="0"/>
      <p:bldP spid="627721" grpId="0"/>
      <p:bldP spid="627722" grpId="0"/>
      <p:bldP spid="627723" grpId="0"/>
      <p:bldP spid="627724" grpId="0"/>
      <p:bldP spid="62772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2">
            <a:extLst>
              <a:ext uri="{FF2B5EF4-FFF2-40B4-BE49-F238E27FC236}">
                <a16:creationId xmlns:a16="http://schemas.microsoft.com/office/drawing/2014/main" id="{0ED3BCC1-B29B-414C-BCC8-9598CC1F5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258" y="1292225"/>
            <a:ext cx="3889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解：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、配合制度的选择</a:t>
            </a:r>
          </a:p>
        </p:txBody>
      </p:sp>
      <p:sp>
        <p:nvSpPr>
          <p:cNvPr id="673795" name="Rectangle 3">
            <a:extLst>
              <a:ext uri="{FF2B5EF4-FFF2-40B4-BE49-F238E27FC236}">
                <a16:creationId xmlns:a16="http://schemas.microsoft.com/office/drawing/2014/main" id="{AE17201A-F1A2-4918-9E19-9C7602CAF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0520" y="1804988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根据基孔制优先</a:t>
            </a:r>
          </a:p>
        </p:txBody>
      </p:sp>
      <p:sp>
        <p:nvSpPr>
          <p:cNvPr id="673796" name="Rectangle 4">
            <a:extLst>
              <a:ext uri="{FF2B5EF4-FFF2-40B4-BE49-F238E27FC236}">
                <a16:creationId xmlns:a16="http://schemas.microsoft.com/office/drawing/2014/main" id="{8B17F7D8-2450-4709-9ADB-3F89810C3C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982" y="2509194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、配合种类的选择</a:t>
            </a:r>
          </a:p>
        </p:txBody>
      </p:sp>
      <p:sp>
        <p:nvSpPr>
          <p:cNvPr id="673797" name="Rectangle 5">
            <a:extLst>
              <a:ext uri="{FF2B5EF4-FFF2-40B4-BE49-F238E27FC236}">
                <a16:creationId xmlns:a16="http://schemas.microsoft.com/office/drawing/2014/main" id="{66112FF4-9AFC-4C42-A900-CD7EA0890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346" y="2967465"/>
            <a:ext cx="2808287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无相对运动、不常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拆卸，扭矩不大</a:t>
            </a:r>
          </a:p>
        </p:txBody>
      </p:sp>
      <p:sp>
        <p:nvSpPr>
          <p:cNvPr id="673798" name="Rectangle 6">
            <a:extLst>
              <a:ext uri="{FF2B5EF4-FFF2-40B4-BE49-F238E27FC236}">
                <a16:creationId xmlns:a16="http://schemas.microsoft.com/office/drawing/2014/main" id="{99BDD00B-3358-4E22-B5B7-AD205274B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33982" y="4290369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、公差等级选择</a:t>
            </a:r>
          </a:p>
        </p:txBody>
      </p:sp>
      <p:sp>
        <p:nvSpPr>
          <p:cNvPr id="673799" name="Rectangle 7">
            <a:extLst>
              <a:ext uri="{FF2B5EF4-FFF2-40B4-BE49-F238E27FC236}">
                <a16:creationId xmlns:a16="http://schemas.microsoft.com/office/drawing/2014/main" id="{0D976178-E6F4-4DE1-91B5-6A80CA956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708" y="5158734"/>
            <a:ext cx="416171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2)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孔和轴精车，孔公差等级选</a:t>
            </a:r>
          </a:p>
        </p:txBody>
      </p:sp>
      <p:sp>
        <p:nvSpPr>
          <p:cNvPr id="673800" name="Rectangle 8">
            <a:extLst>
              <a:ext uri="{FF2B5EF4-FFF2-40B4-BE49-F238E27FC236}">
                <a16:creationId xmlns:a16="http://schemas.microsoft.com/office/drawing/2014/main" id="{64861867-DAC6-4C84-B13C-6BFFF64E6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708" y="5590534"/>
            <a:ext cx="32383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3)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轴公差比孔高一级选</a:t>
            </a:r>
            <a:endParaRPr lang="zh-CN" altLang="en-US" sz="240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73801" name="Rectangle 9">
            <a:extLst>
              <a:ext uri="{FF2B5EF4-FFF2-40B4-BE49-F238E27FC236}">
                <a16:creationId xmlns:a16="http://schemas.microsoft.com/office/drawing/2014/main" id="{D566481F-7377-4163-B019-6461D54B9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546" y="6160671"/>
            <a:ext cx="4059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、该尺寸的配合公差设计为</a:t>
            </a:r>
            <a:endParaRPr lang="zh-CN" altLang="en-US" sz="1800"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73803" name="Rectangle 11">
            <a:extLst>
              <a:ext uri="{FF2B5EF4-FFF2-40B4-BE49-F238E27FC236}">
                <a16:creationId xmlns:a16="http://schemas.microsoft.com/office/drawing/2014/main" id="{62208FE0-F08E-4685-896A-BC9D28693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717" y="3187700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sp>
        <p:nvSpPr>
          <p:cNvPr id="673805" name="Rectangle 13">
            <a:extLst>
              <a:ext uri="{FF2B5EF4-FFF2-40B4-BE49-F238E27FC236}">
                <a16:creationId xmlns:a16="http://schemas.microsoft.com/office/drawing/2014/main" id="{C4644073-574D-41A1-8113-F4569C0300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94345" y="3763963"/>
            <a:ext cx="2012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定位精度不高</a:t>
            </a:r>
          </a:p>
        </p:txBody>
      </p:sp>
      <p:sp>
        <p:nvSpPr>
          <p:cNvPr id="673806" name="Rectangle 14">
            <a:extLst>
              <a:ext uri="{FF2B5EF4-FFF2-40B4-BE49-F238E27FC236}">
                <a16:creationId xmlns:a16="http://schemas.microsoft.com/office/drawing/2014/main" id="{6F05B34F-027B-4824-8155-51966D7FA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6717" y="3738563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中过渡配合</a:t>
            </a:r>
          </a:p>
        </p:txBody>
      </p:sp>
      <p:sp>
        <p:nvSpPr>
          <p:cNvPr id="673807" name="Rectangle 15">
            <a:extLst>
              <a:ext uri="{FF2B5EF4-FFF2-40B4-BE49-F238E27FC236}">
                <a16:creationId xmlns:a16="http://schemas.microsoft.com/office/drawing/2014/main" id="{33F8B0BD-B74B-4456-9894-E7652EC72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2479" y="3709988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latin typeface="宋体" panose="02010600030101010101" pitchFamily="2" charset="-122"/>
              </a:rPr>
              <a:t>n</a:t>
            </a:r>
          </a:p>
        </p:txBody>
      </p:sp>
      <p:sp>
        <p:nvSpPr>
          <p:cNvPr id="673808" name="Rectangle 16">
            <a:extLst>
              <a:ext uri="{FF2B5EF4-FFF2-40B4-BE49-F238E27FC236}">
                <a16:creationId xmlns:a16="http://schemas.microsoft.com/office/drawing/2014/main" id="{D24F45CD-2FDF-48FA-BF84-91503E3194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49848" y="1825625"/>
            <a:ext cx="22765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选孔的偏差为 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</a:p>
        </p:txBody>
      </p:sp>
      <p:sp>
        <p:nvSpPr>
          <p:cNvPr id="673809" name="Rectangle 17">
            <a:extLst>
              <a:ext uri="{FF2B5EF4-FFF2-40B4-BE49-F238E27FC236}">
                <a16:creationId xmlns:a16="http://schemas.microsoft.com/office/drawing/2014/main" id="{E65DD5F6-941A-455B-8A96-C70E6C2DF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4055" y="6162902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Φ25</a:t>
            </a:r>
            <a:r>
              <a:rPr lang="en-US" altLang="zh-CN" sz="2400" dirty="0">
                <a:solidFill>
                  <a:srgbClr val="FF0000"/>
                </a:solidFill>
                <a:latin typeface="宋体" panose="02010600030101010101" pitchFamily="2" charset="-122"/>
              </a:rPr>
              <a:t>H8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400" dirty="0">
                <a:latin typeface="宋体" panose="02010600030101010101" pitchFamily="2" charset="-122"/>
              </a:rPr>
              <a:t>n7</a:t>
            </a:r>
          </a:p>
        </p:txBody>
      </p:sp>
      <p:sp>
        <p:nvSpPr>
          <p:cNvPr id="673810" name="Rectangle 18">
            <a:extLst>
              <a:ext uri="{FF2B5EF4-FFF2-40B4-BE49-F238E27FC236}">
                <a16:creationId xmlns:a16="http://schemas.microsoft.com/office/drawing/2014/main" id="{0D23CD83-1C66-4CF2-AEC2-A3E78A4384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293" y="5089527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</a:p>
        </p:txBody>
      </p:sp>
      <p:sp>
        <p:nvSpPr>
          <p:cNvPr id="673811" name="Rectangle 19">
            <a:extLst>
              <a:ext uri="{FF2B5EF4-FFF2-40B4-BE49-F238E27FC236}">
                <a16:creationId xmlns:a16="http://schemas.microsoft.com/office/drawing/2014/main" id="{B181FAFB-D94A-4B62-A22A-7E54A5B58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292" y="5592765"/>
            <a:ext cx="10080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IT7</a:t>
            </a:r>
          </a:p>
        </p:txBody>
      </p:sp>
      <p:sp>
        <p:nvSpPr>
          <p:cNvPr id="673812" name="Rectangle 20">
            <a:extLst>
              <a:ext uri="{FF2B5EF4-FFF2-40B4-BE49-F238E27FC236}">
                <a16:creationId xmlns:a16="http://schemas.microsoft.com/office/drawing/2014/main" id="{1347656B-FBFE-4A3A-ABA9-9ECAF4BAC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66580" y="3100048"/>
            <a:ext cx="129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/</a:t>
            </a:r>
            <a:r>
              <a:rPr lang="en-US" altLang="zh-CN" sz="2800" dirty="0">
                <a:latin typeface="宋体" panose="02010600030101010101" pitchFamily="2" charset="-122"/>
              </a:rPr>
              <a:t>j-t</a:t>
            </a:r>
          </a:p>
        </p:txBody>
      </p:sp>
      <p:sp>
        <p:nvSpPr>
          <p:cNvPr id="673813" name="Rectangle 21">
            <a:extLst>
              <a:ext uri="{FF2B5EF4-FFF2-40B4-BE49-F238E27FC236}">
                <a16:creationId xmlns:a16="http://schemas.microsoft.com/office/drawing/2014/main" id="{9967B4A9-3875-4B09-B8E4-F8DB774855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4708" y="4729166"/>
            <a:ext cx="231505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1)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中等精度配合</a:t>
            </a:r>
          </a:p>
        </p:txBody>
      </p:sp>
      <p:sp>
        <p:nvSpPr>
          <p:cNvPr id="673816" name="Rectangle 24">
            <a:extLst>
              <a:ext uri="{FF2B5EF4-FFF2-40B4-BE49-F238E27FC236}">
                <a16:creationId xmlns:a16="http://schemas.microsoft.com/office/drawing/2014/main" id="{1A4D9BA6-BA70-47AF-8A18-9C65AD7C2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7293" y="4639132"/>
            <a:ext cx="9350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</a:p>
        </p:txBody>
      </p:sp>
      <p:sp>
        <p:nvSpPr>
          <p:cNvPr id="24" name="Rectangle 2">
            <a:extLst>
              <a:ext uri="{FF2B5EF4-FFF2-40B4-BE49-F238E27FC236}">
                <a16:creationId xmlns:a16="http://schemas.microsoft.com/office/drawing/2014/main" id="{AE7AD9CF-7600-4CA4-ABFD-DC6AC3F517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73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73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738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73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73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38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38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738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3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73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73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73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38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73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38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73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73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7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738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738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 nodeType="clickPar">
                      <p:stCondLst>
                        <p:cond delay="indefinite"/>
                      </p:stCondLst>
                      <p:childTnLst>
                        <p:par>
                          <p:cTn id="10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73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795" grpId="0"/>
      <p:bldP spid="673796" grpId="0"/>
      <p:bldP spid="673797" grpId="0"/>
      <p:bldP spid="673798" grpId="0"/>
      <p:bldP spid="673799" grpId="0"/>
      <p:bldP spid="673800" grpId="0"/>
      <p:bldP spid="673801" grpId="0"/>
      <p:bldP spid="673803" grpId="0"/>
      <p:bldP spid="673805" grpId="0"/>
      <p:bldP spid="673806" grpId="0"/>
      <p:bldP spid="673807" grpId="0"/>
      <p:bldP spid="673808" grpId="0"/>
      <p:bldP spid="673809" grpId="0"/>
      <p:bldP spid="673810" grpId="0"/>
      <p:bldP spid="673812" grpId="0"/>
      <p:bldP spid="673813" grpId="0"/>
      <p:bldP spid="6738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>
            <a:extLst>
              <a:ext uri="{FF2B5EF4-FFF2-40B4-BE49-F238E27FC236}">
                <a16:creationId xmlns:a16="http://schemas.microsoft.com/office/drawing/2014/main" id="{ABF3153D-4DD0-4142-9BF8-FBE5B66429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6425" y="1544317"/>
            <a:ext cx="8305800" cy="2431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1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该代数差为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正值时叫做间隙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，用符号</a:t>
            </a:r>
            <a:r>
              <a:rPr lang="en-US" altLang="zh-CN" sz="28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表示；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该代数差</a:t>
            </a:r>
            <a:r>
              <a:rPr lang="zh-CN" altLang="en-US" sz="2800" b="1" dirty="0">
                <a:latin typeface="宋体" panose="02010600030101010101" pitchFamily="2" charset="-122"/>
              </a:rPr>
              <a:t>为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负值时叫做过盈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，用符号</a:t>
            </a:r>
            <a:r>
              <a:rPr lang="en-US" altLang="zh-CN" sz="2800" b="1" i="1" dirty="0">
                <a:solidFill>
                  <a:srgbClr val="000000"/>
                </a:solidFill>
                <a:latin typeface="宋体" panose="02010600030101010101" pitchFamily="2" charset="-122"/>
              </a:rPr>
              <a:t>Y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表示。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grpSp>
        <p:nvGrpSpPr>
          <p:cNvPr id="21507" name="组合 11">
            <a:extLst>
              <a:ext uri="{FF2B5EF4-FFF2-40B4-BE49-F238E27FC236}">
                <a16:creationId xmlns:a16="http://schemas.microsoft.com/office/drawing/2014/main" id="{FFF2F11F-3192-4F92-98CE-F98E0F873CE0}"/>
              </a:ext>
            </a:extLst>
          </p:cNvPr>
          <p:cNvGrpSpPr>
            <a:grpSpLocks/>
          </p:cNvGrpSpPr>
          <p:nvPr/>
        </p:nvGrpSpPr>
        <p:grpSpPr bwMode="auto">
          <a:xfrm>
            <a:off x="6961428" y="4442051"/>
            <a:ext cx="4276044" cy="1667329"/>
            <a:chOff x="1314450" y="4114800"/>
            <a:chExt cx="2800350" cy="1219200"/>
          </a:xfrm>
        </p:grpSpPr>
        <p:graphicFrame>
          <p:nvGraphicFramePr>
            <p:cNvPr id="21509" name="Object 16">
              <a:extLst>
                <a:ext uri="{FF2B5EF4-FFF2-40B4-BE49-F238E27FC236}">
                  <a16:creationId xmlns:a16="http://schemas.microsoft.com/office/drawing/2014/main" id="{987085D2-8E2A-4D9C-8F47-5B899DA9386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14450" y="4560888"/>
            <a:ext cx="1352550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12920" imgH="139320" progId="Equation.3">
                    <p:embed/>
                  </p:oleObj>
                </mc:Choice>
                <mc:Fallback>
                  <p:oleObj name="公式" r:id="rId2" imgW="412920" imgH="139320" progId="Equation.3">
                    <p:embed/>
                    <p:pic>
                      <p:nvPicPr>
                        <p:cNvPr id="21509" name="Object 16">
                          <a:extLst>
                            <a:ext uri="{FF2B5EF4-FFF2-40B4-BE49-F238E27FC236}">
                              <a16:creationId xmlns:a16="http://schemas.microsoft.com/office/drawing/2014/main" id="{987085D2-8E2A-4D9C-8F47-5B899DA9386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14450" y="4560888"/>
                          <a:ext cx="1352550" cy="468312"/>
                        </a:xfrm>
                        <a:prstGeom prst="rect">
                          <a:avLst/>
                        </a:prstGeom>
                        <a:solidFill>
                          <a:srgbClr val="92D05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510" name="AutoShape 17">
              <a:extLst>
                <a:ext uri="{FF2B5EF4-FFF2-40B4-BE49-F238E27FC236}">
                  <a16:creationId xmlns:a16="http://schemas.microsoft.com/office/drawing/2014/main" id="{DF846C44-ADDD-4EC9-AFFC-7956BF81A2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200" y="4343400"/>
              <a:ext cx="152400" cy="838200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9525">
              <a:solidFill>
                <a:srgbClr val="C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solidFill>
                  <a:srgbClr val="000000"/>
                </a:solidFill>
              </a:endParaRPr>
            </a:p>
          </p:txBody>
        </p:sp>
        <p:sp>
          <p:nvSpPr>
            <p:cNvPr id="21511" name="Text Box 18">
              <a:extLst>
                <a:ext uri="{FF2B5EF4-FFF2-40B4-BE49-F238E27FC236}">
                  <a16:creationId xmlns:a16="http://schemas.microsoft.com/office/drawing/2014/main" id="{57475EA0-6970-4C94-85C2-A09E0C262AB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41148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+</a:t>
              </a:r>
              <a:r>
                <a:rPr lang="zh-CN" altLang="en-US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（</a:t>
              </a:r>
              <a:r>
                <a:rPr lang="en-US" altLang="zh-CN" sz="2400" b="1" i="1">
                  <a:solidFill>
                    <a:srgbClr val="000000"/>
                  </a:solidFill>
                  <a:latin typeface="宋体" panose="02010600030101010101" pitchFamily="2" charset="-122"/>
                </a:rPr>
                <a:t>X</a:t>
              </a:r>
              <a:r>
                <a:rPr lang="zh-CN" altLang="en-US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</a:p>
          </p:txBody>
        </p:sp>
        <p:sp>
          <p:nvSpPr>
            <p:cNvPr id="21512" name="Text Box 19">
              <a:extLst>
                <a:ext uri="{FF2B5EF4-FFF2-40B4-BE49-F238E27FC236}">
                  <a16:creationId xmlns:a16="http://schemas.microsoft.com/office/drawing/2014/main" id="{4226BA3D-9716-44A5-822C-3354B3729E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800" y="4876800"/>
              <a:ext cx="11430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en-US" altLang="zh-CN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-</a:t>
              </a:r>
              <a:r>
                <a:rPr lang="zh-CN" altLang="en-US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（</a:t>
              </a:r>
              <a:r>
                <a:rPr lang="en-US" altLang="zh-CN" sz="2400" b="1" i="1">
                  <a:solidFill>
                    <a:srgbClr val="000000"/>
                  </a:solidFill>
                  <a:latin typeface="宋体" panose="02010600030101010101" pitchFamily="2" charset="-122"/>
                </a:rPr>
                <a:t>Y</a:t>
              </a:r>
              <a:r>
                <a:rPr lang="zh-CN" altLang="en-US" sz="2400" b="1">
                  <a:solidFill>
                    <a:srgbClr val="000000"/>
                  </a:solidFill>
                  <a:latin typeface="宋体" panose="02010600030101010101" pitchFamily="2" charset="-122"/>
                </a:rPr>
                <a:t>）</a:t>
              </a:r>
            </a:p>
          </p:txBody>
        </p:sp>
      </p:grpSp>
      <p:sp>
        <p:nvSpPr>
          <p:cNvPr id="9" name="Text Box 5">
            <a:extLst>
              <a:ext uri="{FF2B5EF4-FFF2-40B4-BE49-F238E27FC236}">
                <a16:creationId xmlns:a16="http://schemas.microsoft.com/office/drawing/2014/main" id="{90A58783-CAE5-4E01-AB19-9AFDA0DACD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8821" y="904354"/>
            <a:ext cx="1135629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sz="3600" b="1" dirty="0">
                <a:solidFill>
                  <a:srgbClr val="C00000"/>
                </a:solidFill>
                <a:latin typeface="宋体" panose="02010600030101010101" pitchFamily="2" charset="-122"/>
              </a:rPr>
              <a:t> </a:t>
            </a:r>
            <a:r>
              <a:rPr lang="zh-CN" altLang="en-US" sz="3600" b="1" dirty="0">
                <a:solidFill>
                  <a:srgbClr val="C00000"/>
                </a:solidFill>
                <a:latin typeface="宋体" panose="02010600030101010101" pitchFamily="2" charset="-122"/>
              </a:rPr>
              <a:t> 间隙或过盈：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是指孔的尺寸减去相配合的轴的尺寸所得的</a:t>
            </a:r>
            <a:r>
              <a:rPr lang="zh-CN" altLang="en-US" sz="2800" b="1" dirty="0">
                <a:solidFill>
                  <a:srgbClr val="7030A0"/>
                </a:solidFill>
                <a:latin typeface="宋体" panose="02010600030101010101" pitchFamily="2" charset="-122"/>
              </a:rPr>
              <a:t>代数差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</p:txBody>
      </p:sp>
      <p:pic>
        <p:nvPicPr>
          <p:cNvPr id="47109" name="Picture 5">
            <a:extLst>
              <a:ext uri="{FF2B5EF4-FFF2-40B4-BE49-F238E27FC236}">
                <a16:creationId xmlns:a16="http://schemas.microsoft.com/office/drawing/2014/main" id="{F44897A4-2998-460D-8979-643E4079E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0" y="4205717"/>
            <a:ext cx="2469016" cy="238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10" name="Picture 6">
            <a:extLst>
              <a:ext uri="{FF2B5EF4-FFF2-40B4-BE49-F238E27FC236}">
                <a16:creationId xmlns:a16="http://schemas.microsoft.com/office/drawing/2014/main" id="{0F3E4CB3-557A-4B66-8D66-CBB713587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847" y="4097679"/>
            <a:ext cx="2483080" cy="2386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62EA6496-1605-49CC-86E0-E8B103BBF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一  孔与轴配合概念</a:t>
            </a:r>
            <a:r>
              <a:rPr lang="zh-CN" altLang="en-US" kern="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21" name="Rectangle 5">
            <a:extLst>
              <a:ext uri="{FF2B5EF4-FFF2-40B4-BE49-F238E27FC236}">
                <a16:creationId xmlns:a16="http://schemas.microsoft.com/office/drawing/2014/main" id="{047C11B6-4571-4CE7-B919-5FD247B7A2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895" y="1179811"/>
            <a:ext cx="344357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5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、配合公差标注与分解</a:t>
            </a:r>
          </a:p>
        </p:txBody>
      </p:sp>
      <p:sp>
        <p:nvSpPr>
          <p:cNvPr id="674822" name="Rectangle 6">
            <a:extLst>
              <a:ext uri="{FF2B5EF4-FFF2-40B4-BE49-F238E27FC236}">
                <a16:creationId xmlns:a16="http://schemas.microsoft.com/office/drawing/2014/main" id="{C61F75E0-BFE5-430D-AC65-6C6671FFC0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32" y="1152979"/>
            <a:ext cx="1438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Φ25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H8</a:t>
            </a:r>
            <a:endParaRPr lang="en-US" altLang="zh-CN" sz="2400">
              <a:latin typeface="宋体" panose="02010600030101010101" pitchFamily="2" charset="-122"/>
            </a:endParaRPr>
          </a:p>
        </p:txBody>
      </p:sp>
      <p:sp>
        <p:nvSpPr>
          <p:cNvPr id="674823" name="AutoShape 7">
            <a:extLst>
              <a:ext uri="{FF2B5EF4-FFF2-40B4-BE49-F238E27FC236}">
                <a16:creationId xmlns:a16="http://schemas.microsoft.com/office/drawing/2014/main" id="{D4473136-98D2-48DE-8FB1-EE3C5D0EF45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49031" y="108154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4824" name="Rectangle 8">
            <a:extLst>
              <a:ext uri="{FF2B5EF4-FFF2-40B4-BE49-F238E27FC236}">
                <a16:creationId xmlns:a16="http://schemas.microsoft.com/office/drawing/2014/main" id="{9160D34F-3735-4165-BD69-E832FA3E5C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707" y="1152979"/>
            <a:ext cx="8667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Ø25</a:t>
            </a:r>
          </a:p>
        </p:txBody>
      </p:sp>
      <p:sp>
        <p:nvSpPr>
          <p:cNvPr id="674825" name="Rectangle 9">
            <a:extLst>
              <a:ext uri="{FF2B5EF4-FFF2-40B4-BE49-F238E27FC236}">
                <a16:creationId xmlns:a16="http://schemas.microsoft.com/office/drawing/2014/main" id="{B73DC591-3676-42C2-90AD-46C717BEC0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01556" y="1081542"/>
            <a:ext cx="129540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+0.033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宋体" panose="02010600030101010101" pitchFamily="2" charset="-122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</a:t>
            </a:r>
          </a:p>
        </p:txBody>
      </p:sp>
      <p:sp>
        <p:nvSpPr>
          <p:cNvPr id="674826" name="Rectangle 10">
            <a:extLst>
              <a:ext uri="{FF2B5EF4-FFF2-40B4-BE49-F238E27FC236}">
                <a16:creationId xmlns:a16="http://schemas.microsoft.com/office/drawing/2014/main" id="{E4B12AA1-67DD-49F9-9701-F353B784C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3632" y="1729242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Φ25</a:t>
            </a:r>
            <a:r>
              <a:rPr lang="en-US" altLang="zh-CN" sz="2400">
                <a:solidFill>
                  <a:schemeClr val="hlink"/>
                </a:solidFill>
                <a:latin typeface="宋体" panose="02010600030101010101" pitchFamily="2" charset="-122"/>
              </a:rPr>
              <a:t>n7</a:t>
            </a:r>
          </a:p>
        </p:txBody>
      </p:sp>
      <p:sp>
        <p:nvSpPr>
          <p:cNvPr id="674827" name="AutoShape 11">
            <a:extLst>
              <a:ext uri="{FF2B5EF4-FFF2-40B4-BE49-F238E27FC236}">
                <a16:creationId xmlns:a16="http://schemas.microsoft.com/office/drawing/2014/main" id="{BE76EC32-7F0A-4F83-8E72-4E4FBEC01BC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849031" y="172924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4828" name="Rectangle 12">
            <a:extLst>
              <a:ext uri="{FF2B5EF4-FFF2-40B4-BE49-F238E27FC236}">
                <a16:creationId xmlns:a16="http://schemas.microsoft.com/office/drawing/2014/main" id="{FB763241-0A97-4B53-8927-78701B50A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706" y="1800679"/>
            <a:ext cx="100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Ø25</a:t>
            </a:r>
          </a:p>
        </p:txBody>
      </p:sp>
      <p:sp>
        <p:nvSpPr>
          <p:cNvPr id="674829" name="Rectangle 13">
            <a:extLst>
              <a:ext uri="{FF2B5EF4-FFF2-40B4-BE49-F238E27FC236}">
                <a16:creationId xmlns:a16="http://schemas.microsoft.com/office/drawing/2014/main" id="{8CD13EA0-4058-42FB-B9A6-51DA05632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1406" y="1729242"/>
            <a:ext cx="1225550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+0.036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+0.015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</a:p>
        </p:txBody>
      </p:sp>
      <p:pic>
        <p:nvPicPr>
          <p:cNvPr id="674830" name="Picture 14">
            <a:extLst>
              <a:ext uri="{FF2B5EF4-FFF2-40B4-BE49-F238E27FC236}">
                <a16:creationId xmlns:a16="http://schemas.microsoft.com/office/drawing/2014/main" id="{0DCA9245-A69F-41BB-BBEB-9DFBC71D5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30" y="2636839"/>
            <a:ext cx="2614613" cy="3887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1" name="Picture 15">
            <a:extLst>
              <a:ext uri="{FF2B5EF4-FFF2-40B4-BE49-F238E27FC236}">
                <a16:creationId xmlns:a16="http://schemas.microsoft.com/office/drawing/2014/main" id="{04A41B78-11D9-4839-B13F-8B134D19B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92" y="4076700"/>
            <a:ext cx="493712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2" name="Picture 16">
            <a:extLst>
              <a:ext uri="{FF2B5EF4-FFF2-40B4-BE49-F238E27FC236}">
                <a16:creationId xmlns:a16="http://schemas.microsoft.com/office/drawing/2014/main" id="{3C432759-F4F8-4F8E-A912-101212BBB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8713" y="2852739"/>
            <a:ext cx="1863725" cy="3671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3" name="Picture 17">
            <a:extLst>
              <a:ext uri="{FF2B5EF4-FFF2-40B4-BE49-F238E27FC236}">
                <a16:creationId xmlns:a16="http://schemas.microsoft.com/office/drawing/2014/main" id="{17C0145C-1597-4BE2-B7E8-718C9D817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13" y="4149726"/>
            <a:ext cx="531813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5" name="Picture 19">
            <a:extLst>
              <a:ext uri="{FF2B5EF4-FFF2-40B4-BE49-F238E27FC236}">
                <a16:creationId xmlns:a16="http://schemas.microsoft.com/office/drawing/2014/main" id="{A531398C-1D1F-4C3E-8BA3-82A81AAF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6282" y="3876449"/>
            <a:ext cx="2592388" cy="151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74836" name="Picture 20">
            <a:extLst>
              <a:ext uri="{FF2B5EF4-FFF2-40B4-BE49-F238E27FC236}">
                <a16:creationId xmlns:a16="http://schemas.microsoft.com/office/drawing/2014/main" id="{BA876F52-77B9-4060-AE1F-A9CAEDC4B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0246" y="4020912"/>
            <a:ext cx="490537" cy="113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09E55579-1F76-4D18-96DA-1F9A8DF7E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74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74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74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74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74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4822" grpId="0"/>
      <p:bldP spid="674823" grpId="0" animBg="1"/>
      <p:bldP spid="674824" grpId="0"/>
      <p:bldP spid="674825" grpId="0"/>
      <p:bldP spid="674826" grpId="0"/>
      <p:bldP spid="674827" grpId="0" animBg="1"/>
      <p:bldP spid="674828" grpId="0"/>
      <p:bldP spid="674829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>
            <a:extLst>
              <a:ext uri="{FF2B5EF4-FFF2-40B4-BE49-F238E27FC236}">
                <a16:creationId xmlns:a16="http://schemas.microsoft.com/office/drawing/2014/main" id="{71AE30D3-C92D-4F30-AD58-B7933C803B5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8085" y="1136423"/>
            <a:ext cx="5400675" cy="574675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ea typeface="方正隶书简体" pitchFamily="2" charset="-122"/>
              </a:rPr>
              <a:t>课堂练习：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配合公差设计</a:t>
            </a:r>
            <a:endParaRPr lang="zh-CN" altLang="en-US" sz="2800" dirty="0">
              <a:solidFill>
                <a:srgbClr val="0000FF"/>
              </a:solidFill>
              <a:ea typeface="方正隶书简体" pitchFamily="2" charset="-122"/>
            </a:endParaRPr>
          </a:p>
        </p:txBody>
      </p:sp>
      <p:sp>
        <p:nvSpPr>
          <p:cNvPr id="118788" name="Rectangle 4">
            <a:extLst>
              <a:ext uri="{FF2B5EF4-FFF2-40B4-BE49-F238E27FC236}">
                <a16:creationId xmlns:a16="http://schemas.microsoft.com/office/drawing/2014/main" id="{4B9C22C1-6628-4FA6-AFA9-0CBC53CBA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71842"/>
            <a:ext cx="1178990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方正隶书简体" pitchFamily="2" charset="-122"/>
                <a:ea typeface="方正隶书简体" pitchFamily="2" charset="-122"/>
              </a:rPr>
              <a:t>        1</a:t>
            </a:r>
            <a:r>
              <a:rPr lang="zh-CN" altLang="en-US" sz="2000" dirty="0">
                <a:latin typeface="方正隶书简体" pitchFamily="2" charset="-122"/>
                <a:ea typeface="方正隶书简体" pitchFamily="2" charset="-122"/>
              </a:rPr>
              <a:t>、孔与轴的配合公差为</a:t>
            </a:r>
            <a:r>
              <a:rPr lang="en-US" altLang="zh-CN" sz="2000" dirty="0">
                <a:latin typeface="方正隶书简体" pitchFamily="2" charset="-122"/>
                <a:ea typeface="方正隶书简体" pitchFamily="2" charset="-122"/>
              </a:rPr>
              <a:t>Φ</a:t>
            </a:r>
            <a:r>
              <a:rPr lang="pt-BR" altLang="zh-CN" sz="2000" dirty="0">
                <a:latin typeface="方正隶书简体" pitchFamily="2" charset="-122"/>
                <a:ea typeface="方正隶书简体" pitchFamily="2" charset="-122"/>
              </a:rPr>
              <a:t>30H7</a:t>
            </a:r>
            <a:r>
              <a:rPr lang="zh-CN" altLang="pt-BR" sz="2000" dirty="0">
                <a:latin typeface="方正隶书简体" pitchFamily="2" charset="-122"/>
                <a:ea typeface="方正隶书简体" pitchFamily="2" charset="-122"/>
              </a:rPr>
              <a:t>／</a:t>
            </a:r>
            <a:r>
              <a:rPr lang="pt-BR" altLang="zh-CN" sz="2000" dirty="0">
                <a:latin typeface="方正隶书简体" pitchFamily="2" charset="-122"/>
                <a:ea typeface="方正隶书简体" pitchFamily="2" charset="-122"/>
              </a:rPr>
              <a:t>f6</a:t>
            </a:r>
            <a:r>
              <a:rPr lang="zh-CN" altLang="pt-BR" sz="2000" dirty="0">
                <a:latin typeface="方正隶书简体" pitchFamily="2" charset="-122"/>
                <a:ea typeface="方正隶书简体" pitchFamily="2" charset="-122"/>
              </a:rPr>
              <a:t>，试标注其配合公差，并将配合公差分解到孔与轴上。</a:t>
            </a:r>
          </a:p>
        </p:txBody>
      </p:sp>
      <p:pic>
        <p:nvPicPr>
          <p:cNvPr id="118789" name="Picture 5">
            <a:extLst>
              <a:ext uri="{FF2B5EF4-FFF2-40B4-BE49-F238E27FC236}">
                <a16:creationId xmlns:a16="http://schemas.microsoft.com/office/drawing/2014/main" id="{F2DDEB58-208D-4324-A431-2E57A58E6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414" y="2632696"/>
            <a:ext cx="8661172" cy="39759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95CC38C-55B0-42B5-81FC-1B8F75ECB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1" name="Rectangle 4">
            <a:extLst>
              <a:ext uri="{FF2B5EF4-FFF2-40B4-BE49-F238E27FC236}">
                <a16:creationId xmlns:a16="http://schemas.microsoft.com/office/drawing/2014/main" id="{461D360E-7D39-463A-8C47-4C1CAF4A5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173" y="1423760"/>
            <a:ext cx="11549742" cy="12305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dirty="0">
                <a:latin typeface="方正隶书简体" pitchFamily="2" charset="-122"/>
                <a:ea typeface="方正隶书简体" pitchFamily="2" charset="-122"/>
              </a:rPr>
              <a:t>      2</a:t>
            </a:r>
            <a:r>
              <a:rPr lang="zh-CN" altLang="en-US" sz="2000" dirty="0">
                <a:latin typeface="方正隶书简体" pitchFamily="2" charset="-122"/>
                <a:ea typeface="方正隶书简体" pitchFamily="2" charset="-122"/>
              </a:rPr>
              <a:t>、有一</a:t>
            </a:r>
            <a:r>
              <a:rPr lang="en-US" altLang="zh-CN" sz="2000" dirty="0">
                <a:latin typeface="方正隶书简体" pitchFamily="2" charset="-122"/>
                <a:ea typeface="方正隶书简体" pitchFamily="2" charset="-122"/>
              </a:rPr>
              <a:t>Φ30</a:t>
            </a:r>
            <a:r>
              <a:rPr lang="zh-CN" altLang="en-US" sz="2000" dirty="0">
                <a:latin typeface="方正隶书简体" pitchFamily="2" charset="-122"/>
                <a:ea typeface="方正隶书简体" pitchFamily="2" charset="-122"/>
              </a:rPr>
              <a:t>链轮孔与轴的配合，链轮与轴无相对运动、不常拆卸、定位精度要求不高，孔精车，轴精车，试设计该尺寸的配合公差。</a:t>
            </a:r>
          </a:p>
        </p:txBody>
      </p:sp>
      <p:pic>
        <p:nvPicPr>
          <p:cNvPr id="119812" name="Picture 5">
            <a:extLst>
              <a:ext uri="{FF2B5EF4-FFF2-40B4-BE49-F238E27FC236}">
                <a16:creationId xmlns:a16="http://schemas.microsoft.com/office/drawing/2014/main" id="{62505DAA-EED1-4187-B687-415A6391F9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18" y="2852058"/>
            <a:ext cx="8222796" cy="390852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3">
            <a:extLst>
              <a:ext uri="{FF2B5EF4-FFF2-40B4-BE49-F238E27FC236}">
                <a16:creationId xmlns:a16="http://schemas.microsoft.com/office/drawing/2014/main" id="{9A574A0A-2D04-45EB-9E4D-381CBDD7DC2F}"/>
              </a:ext>
            </a:extLst>
          </p:cNvPr>
          <p:cNvSpPr txBox="1">
            <a:spLocks noChangeArrowheads="1"/>
          </p:cNvSpPr>
          <p:nvPr/>
        </p:nvSpPr>
        <p:spPr>
          <a:xfrm>
            <a:off x="468085" y="1136423"/>
            <a:ext cx="5400675" cy="574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4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600" indent="-3810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37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4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00FF"/>
                </a:solidFill>
                <a:ea typeface="方正隶书简体" pitchFamily="2" charset="-122"/>
              </a:rPr>
              <a:t>课堂练习：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配合公差设计</a:t>
            </a:r>
            <a:endParaRPr lang="zh-CN" altLang="en-US" sz="2800" dirty="0">
              <a:solidFill>
                <a:srgbClr val="0000FF"/>
              </a:solidFill>
              <a:ea typeface="方正隶书简体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D5E5A43-8B62-48E3-ACD0-CE78CCE0B0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3AEB0B0-1B8E-439F-B620-F4CD53634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1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B1220E-243A-4842-8C93-A079D23F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smtClean="0">
                <a:latin typeface="Calibri" panose="020F0502020204030204" pitchFamily="34" charset="0"/>
              </a:rPr>
              <a:t>113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843C88-F9C2-4B7A-ABAB-59B5EB1B99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2" y="990071"/>
            <a:ext cx="10854677" cy="5625218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0A92D921-3552-4D8D-83CD-92EC86BF654D}"/>
              </a:ext>
            </a:extLst>
          </p:cNvPr>
          <p:cNvSpPr txBox="1">
            <a:spLocks/>
          </p:cNvSpPr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</a:p>
        </p:txBody>
      </p:sp>
    </p:spTree>
    <p:extLst>
      <p:ext uri="{BB962C8B-B14F-4D97-AF65-F5344CB8AC3E}">
        <p14:creationId xmlns:p14="http://schemas.microsoft.com/office/powerpoint/2010/main" val="2418868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4989662-7A31-4F7D-A2F5-CE407831FA4D}"/>
              </a:ext>
            </a:extLst>
          </p:cNvPr>
          <p:cNvSpPr/>
          <p:nvPr/>
        </p:nvSpPr>
        <p:spPr>
          <a:xfrm>
            <a:off x="609600" y="1001039"/>
            <a:ext cx="10972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dirty="0"/>
              <a:t>3-1  </a:t>
            </a:r>
            <a:r>
              <a:rPr lang="zh-CN" altLang="en-US" dirty="0"/>
              <a:t>已知孔、轴的基本尺寸均为</a:t>
            </a:r>
            <a:r>
              <a:rPr lang="en-US" altLang="zh-CN" dirty="0"/>
              <a:t>20mm</a:t>
            </a:r>
            <a:r>
              <a:rPr lang="zh-CN" altLang="en-US" dirty="0"/>
              <a:t>。孔的最大极限尺寸为</a:t>
            </a:r>
            <a:r>
              <a:rPr lang="en-US" altLang="zh-CN" dirty="0"/>
              <a:t>20.033mm</a:t>
            </a:r>
            <a:r>
              <a:rPr lang="zh-CN" altLang="en-US" dirty="0"/>
              <a:t>，最小极限尺寸为</a:t>
            </a:r>
            <a:r>
              <a:rPr lang="en-US" altLang="zh-CN" dirty="0"/>
              <a:t>20mm</a:t>
            </a:r>
            <a:r>
              <a:rPr lang="zh-CN" altLang="en-US" dirty="0"/>
              <a:t>。轴的最大极限尺寸为</a:t>
            </a:r>
            <a:r>
              <a:rPr lang="en-US" altLang="zh-CN" dirty="0"/>
              <a:t>19.980mm</a:t>
            </a:r>
            <a:r>
              <a:rPr lang="zh-CN" altLang="en-US" dirty="0"/>
              <a:t>，最小极限尺寸为</a:t>
            </a:r>
            <a:r>
              <a:rPr lang="en-US" altLang="zh-CN" dirty="0"/>
              <a:t>19.959mm</a:t>
            </a:r>
            <a:r>
              <a:rPr lang="zh-CN" altLang="en-US" dirty="0"/>
              <a:t>。求孔、轴的上、下偏差和公差，画出公差带图并计算最大间隙</a:t>
            </a:r>
            <a:r>
              <a:rPr lang="en-US" altLang="zh-CN" dirty="0" err="1"/>
              <a:t>Xmax</a:t>
            </a:r>
            <a:r>
              <a:rPr lang="zh-CN" altLang="en-US" dirty="0"/>
              <a:t>、最小间隙</a:t>
            </a:r>
            <a:r>
              <a:rPr lang="en-US" altLang="zh-CN" dirty="0" err="1"/>
              <a:t>Xmin</a:t>
            </a:r>
            <a:r>
              <a:rPr lang="zh-CN" altLang="en-US" dirty="0"/>
              <a:t>以及平均间隙</a:t>
            </a:r>
            <a:r>
              <a:rPr lang="en-US" altLang="zh-CN" dirty="0" err="1"/>
              <a:t>Xav</a:t>
            </a:r>
            <a:r>
              <a:rPr lang="zh-CN" altLang="en-US" dirty="0"/>
              <a:t>。</a:t>
            </a:r>
          </a:p>
          <a:p>
            <a:pPr indent="-457200"/>
            <a:r>
              <a:rPr lang="en-US" altLang="zh-CN" dirty="0"/>
              <a:t>3-2  </a:t>
            </a:r>
            <a:r>
              <a:rPr lang="zh-CN" altLang="en-US" dirty="0"/>
              <a:t>已知孔、轴的基本尺寸均为</a:t>
            </a:r>
            <a:r>
              <a:rPr lang="en-US" altLang="zh-CN" dirty="0"/>
              <a:t>40mm</a:t>
            </a:r>
            <a:r>
              <a:rPr lang="zh-CN" altLang="en-US" dirty="0"/>
              <a:t>。孔的最大极限尺寸为</a:t>
            </a:r>
            <a:r>
              <a:rPr lang="en-US" altLang="zh-CN" dirty="0"/>
              <a:t>40.025mm</a:t>
            </a:r>
            <a:r>
              <a:rPr lang="zh-CN" altLang="en-US" dirty="0"/>
              <a:t>，最小极限尺寸为</a:t>
            </a:r>
            <a:r>
              <a:rPr lang="en-US" altLang="zh-CN" dirty="0"/>
              <a:t>40mm</a:t>
            </a:r>
            <a:r>
              <a:rPr lang="zh-CN" altLang="en-US" dirty="0"/>
              <a:t>。轴的最大极限尺寸为</a:t>
            </a:r>
            <a:r>
              <a:rPr lang="en-US" altLang="zh-CN" dirty="0"/>
              <a:t>40.033mm</a:t>
            </a:r>
            <a:r>
              <a:rPr lang="zh-CN" altLang="en-US" dirty="0"/>
              <a:t>，最小极限尺寸为</a:t>
            </a:r>
            <a:r>
              <a:rPr lang="en-US" altLang="zh-CN" dirty="0"/>
              <a:t>40.017mm</a:t>
            </a:r>
            <a:r>
              <a:rPr lang="zh-CN" altLang="en-US" dirty="0"/>
              <a:t>。求孔、轴的上、下偏差和公差，画出公差带图并计算最大间隙</a:t>
            </a:r>
            <a:r>
              <a:rPr lang="en-US" altLang="zh-CN" dirty="0" err="1"/>
              <a:t>Xmax</a:t>
            </a:r>
            <a:r>
              <a:rPr lang="zh-CN" altLang="en-US" dirty="0"/>
              <a:t>、最大过盈</a:t>
            </a:r>
            <a:r>
              <a:rPr lang="en-US" altLang="zh-CN" dirty="0" err="1"/>
              <a:t>Ymax</a:t>
            </a:r>
            <a:r>
              <a:rPr lang="zh-CN" altLang="en-US" dirty="0"/>
              <a:t>以及平均间隙</a:t>
            </a:r>
            <a:r>
              <a:rPr lang="en-US" altLang="zh-CN" dirty="0" err="1"/>
              <a:t>Xav</a:t>
            </a:r>
            <a:r>
              <a:rPr lang="zh-CN" altLang="en-US" dirty="0"/>
              <a:t>或平均过盈</a:t>
            </a:r>
            <a:r>
              <a:rPr lang="en-US" altLang="zh-CN" dirty="0" err="1"/>
              <a:t>Yav</a:t>
            </a:r>
            <a:r>
              <a:rPr lang="zh-CN" altLang="en-US" dirty="0"/>
              <a:t>。</a:t>
            </a:r>
          </a:p>
          <a:p>
            <a:pPr indent="-457200"/>
            <a:r>
              <a:rPr lang="en-US" altLang="zh-CN" dirty="0"/>
              <a:t>3-3  </a:t>
            </a:r>
            <a:r>
              <a:rPr lang="zh-CN" altLang="en-US" dirty="0"/>
              <a:t>已知孔、轴的基本尺寸均为</a:t>
            </a:r>
            <a:r>
              <a:rPr lang="en-US" altLang="zh-CN" dirty="0"/>
              <a:t>60mm</a:t>
            </a:r>
            <a:r>
              <a:rPr lang="zh-CN" altLang="en-US" dirty="0"/>
              <a:t>。孔的最大极限尺寸为</a:t>
            </a:r>
            <a:r>
              <a:rPr lang="en-US" altLang="zh-CN" dirty="0"/>
              <a:t>59.979mm</a:t>
            </a:r>
            <a:r>
              <a:rPr lang="zh-CN" altLang="en-US" dirty="0"/>
              <a:t>，最小极限尺寸为</a:t>
            </a:r>
            <a:r>
              <a:rPr lang="en-US" altLang="zh-CN" dirty="0"/>
              <a:t>59.949mm</a:t>
            </a:r>
            <a:r>
              <a:rPr lang="zh-CN" altLang="en-US" dirty="0"/>
              <a:t>。轴的最大极限尺寸为</a:t>
            </a:r>
            <a:r>
              <a:rPr lang="en-US" altLang="zh-CN" dirty="0"/>
              <a:t>60mm</a:t>
            </a:r>
            <a:r>
              <a:rPr lang="zh-CN" altLang="en-US" dirty="0"/>
              <a:t>，最小极限尺寸为</a:t>
            </a:r>
            <a:r>
              <a:rPr lang="en-US" altLang="zh-CN" dirty="0"/>
              <a:t>59.981mm</a:t>
            </a:r>
            <a:r>
              <a:rPr lang="zh-CN" altLang="en-US" dirty="0"/>
              <a:t>。求孔、轴的上、下偏差和公差，画出公差带图并计算最大过盈</a:t>
            </a:r>
            <a:r>
              <a:rPr lang="en-US" altLang="zh-CN" dirty="0" err="1"/>
              <a:t>Ymax</a:t>
            </a:r>
            <a:r>
              <a:rPr lang="zh-CN" altLang="en-US" dirty="0"/>
              <a:t>、最小过盈</a:t>
            </a:r>
            <a:r>
              <a:rPr lang="en-US" altLang="zh-CN" dirty="0" err="1"/>
              <a:t>Ymin</a:t>
            </a:r>
            <a:r>
              <a:rPr lang="zh-CN" altLang="en-US" dirty="0"/>
              <a:t>以及平均过盈</a:t>
            </a:r>
            <a:r>
              <a:rPr lang="en-US" altLang="zh-CN" dirty="0" err="1"/>
              <a:t>Yav</a:t>
            </a:r>
            <a:r>
              <a:rPr lang="zh-CN" altLang="en-US" dirty="0"/>
              <a:t>。</a:t>
            </a:r>
          </a:p>
          <a:p>
            <a:pPr indent="-457200"/>
            <a:r>
              <a:rPr lang="en-US" altLang="zh-CN" dirty="0"/>
              <a:t>3-4  </a:t>
            </a:r>
            <a:r>
              <a:rPr lang="zh-CN" altLang="en-US" dirty="0"/>
              <a:t>某孔、轴配合的最小间隙为 </a:t>
            </a:r>
            <a:r>
              <a:rPr lang="en-US" altLang="zh-CN" dirty="0"/>
              <a:t>+0.027 mm</a:t>
            </a:r>
            <a:r>
              <a:rPr lang="zh-CN" altLang="en-US" dirty="0"/>
              <a:t>，孔的上偏差为</a:t>
            </a:r>
            <a:r>
              <a:rPr lang="en-US" altLang="zh-CN" dirty="0"/>
              <a:t>+0.077 mm</a:t>
            </a:r>
            <a:r>
              <a:rPr lang="zh-CN" altLang="en-US" dirty="0"/>
              <a:t>，轴的上偏差为</a:t>
            </a:r>
            <a:r>
              <a:rPr lang="en-US" altLang="zh-CN" dirty="0"/>
              <a:t>+0.023 mm</a:t>
            </a:r>
            <a:r>
              <a:rPr lang="zh-CN" altLang="en-US" dirty="0"/>
              <a:t>，轴的公差为</a:t>
            </a:r>
            <a:r>
              <a:rPr lang="en-US" altLang="zh-CN" dirty="0"/>
              <a:t>0.011 mm</a:t>
            </a:r>
            <a:r>
              <a:rPr lang="zh-CN" altLang="en-US" dirty="0"/>
              <a:t>。求此配合的配合公差</a:t>
            </a:r>
            <a:r>
              <a:rPr lang="en-US" altLang="zh-CN" dirty="0" err="1"/>
              <a:t>Tf</a:t>
            </a:r>
            <a:r>
              <a:rPr lang="zh-CN" altLang="en-US" dirty="0"/>
              <a:t>。</a:t>
            </a:r>
          </a:p>
          <a:p>
            <a:pPr indent="-457200"/>
            <a:r>
              <a:rPr lang="en-US" altLang="zh-CN" dirty="0"/>
              <a:t>3-5  </a:t>
            </a:r>
            <a:r>
              <a:rPr lang="zh-CN" altLang="en-US" dirty="0"/>
              <a:t>仅查表</a:t>
            </a:r>
            <a:r>
              <a:rPr lang="en-US" altLang="zh-CN" dirty="0"/>
              <a:t>3.4</a:t>
            </a:r>
            <a:r>
              <a:rPr lang="zh-CN" altLang="en-US" dirty="0"/>
              <a:t>和表</a:t>
            </a:r>
            <a:r>
              <a:rPr lang="en-US" altLang="zh-CN" dirty="0"/>
              <a:t>3.7</a:t>
            </a:r>
            <a:r>
              <a:rPr lang="zh-CN" altLang="en-US" dirty="0"/>
              <a:t>绘出下列相配合的孔、轴公差带图，并说明各配合代号的含义及配合性质：</a:t>
            </a:r>
          </a:p>
          <a:p>
            <a:pPr indent="-457200"/>
            <a:r>
              <a:rPr lang="zh-CN" altLang="en-US" dirty="0"/>
              <a:t>   </a:t>
            </a:r>
            <a:r>
              <a:rPr lang="en-US" altLang="zh-CN" dirty="0"/>
              <a:t>(1) 18H7/h6     (5) 60R7/h6    (6) 85H8/js7    (8) 60K7/d6   (10) 20K7/h6 </a:t>
            </a:r>
          </a:p>
          <a:p>
            <a:pPr indent="-457200"/>
            <a:r>
              <a:rPr lang="en-US" altLang="zh-CN" dirty="0"/>
              <a:t>3-6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，要求配合的最大间隙为</a:t>
            </a:r>
            <a:r>
              <a:rPr lang="en-US" altLang="zh-CN" dirty="0"/>
              <a:t>+0.013mm</a:t>
            </a:r>
            <a:r>
              <a:rPr lang="zh-CN" altLang="en-US" dirty="0"/>
              <a:t>，最大过盈为</a:t>
            </a:r>
            <a:r>
              <a:rPr lang="en-US" altLang="zh-CN" dirty="0"/>
              <a:t>-0.021mm</a:t>
            </a:r>
            <a:r>
              <a:rPr lang="zh-CN" altLang="en-US" dirty="0"/>
              <a:t>，试决定孔、轴公差等级，选择适当的配合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</a:p>
          <a:p>
            <a:pPr indent="-457200"/>
            <a:r>
              <a:rPr lang="en-US" altLang="zh-CN" dirty="0"/>
              <a:t>3-7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，按设计要求，配合的过盈应为</a:t>
            </a:r>
            <a:r>
              <a:rPr lang="en-US" altLang="zh-CN" dirty="0"/>
              <a:t>-0.014</a:t>
            </a:r>
            <a:r>
              <a:rPr lang="zh-CN" altLang="en-US" dirty="0"/>
              <a:t>到</a:t>
            </a:r>
            <a:r>
              <a:rPr lang="en-US" altLang="zh-CN" dirty="0"/>
              <a:t>-0.048mm</a:t>
            </a:r>
            <a:r>
              <a:rPr lang="zh-CN" altLang="en-US" dirty="0"/>
              <a:t>。试决定孔、轴公差等级，按基孔制选定适当的配合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</a:p>
          <a:p>
            <a:pPr indent="-457200"/>
            <a:r>
              <a:rPr lang="en-US" altLang="zh-CN" dirty="0"/>
              <a:t>3-8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，按设计要求，配合的间隙应为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+0.066mm</a:t>
            </a:r>
            <a:r>
              <a:rPr lang="zh-CN" altLang="en-US" dirty="0"/>
              <a:t>。试决定孔、轴的公差等级，按基轴制选定适当的配合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2B99F50D-4AAD-47B2-91BB-5DC958A5AE59}"/>
              </a:ext>
            </a:extLst>
          </p:cNvPr>
          <p:cNvSpPr txBox="1">
            <a:spLocks/>
          </p:cNvSpPr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</a:p>
        </p:txBody>
      </p:sp>
    </p:spTree>
    <p:extLst>
      <p:ext uri="{BB962C8B-B14F-4D97-AF65-F5344CB8AC3E}">
        <p14:creationId xmlns:p14="http://schemas.microsoft.com/office/powerpoint/2010/main" val="145325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rot="18958199">
            <a:off x="10948234" y="234597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E0F365-9706-42AD-A5AA-C7B0B2B37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713"/>
            <a:ext cx="12192000" cy="2273085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C1AB420E-8503-4EAA-978D-EDD7612064B1}"/>
              </a:ext>
            </a:extLst>
          </p:cNvPr>
          <p:cNvSpPr txBox="1">
            <a:spLocks noChangeArrowheads="1"/>
          </p:cNvSpPr>
          <p:nvPr/>
        </p:nvSpPr>
        <p:spPr>
          <a:xfrm>
            <a:off x="265611" y="396284"/>
            <a:ext cx="11558663" cy="2101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400" kern="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互换性与技术测量</a:t>
            </a:r>
            <a:endParaRPr lang="en-US" altLang="zh-CN" sz="5400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Interchangeability and Technical Measurement</a:t>
            </a:r>
            <a:r>
              <a:rPr lang="en-US" altLang="zh-CN" sz="4000" kern="0" dirty="0">
                <a:solidFill>
                  <a:srgbClr val="C00000"/>
                </a:solidFill>
              </a:rPr>
              <a:t> </a:t>
            </a:r>
            <a:endParaRPr lang="zh-CN" altLang="en-US" sz="4000" kern="0" dirty="0">
              <a:solidFill>
                <a:srgbClr val="C00000"/>
              </a:solidFill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F421844A-E017-4137-812F-B131C6196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2495" y="3760713"/>
            <a:ext cx="8692136" cy="1883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8800" b="1" dirty="0">
                <a:solidFill>
                  <a:srgbClr val="333399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Symbol" panose="05050102010706020507" pitchFamily="18" charset="2"/>
              </a:rPr>
              <a:t>谢谢！</a:t>
            </a:r>
            <a:endParaRPr lang="en-US" sz="8800" b="1" dirty="0">
              <a:solidFill>
                <a:srgbClr val="333399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4961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2">
            <a:extLst>
              <a:ext uri="{FF2B5EF4-FFF2-40B4-BE49-F238E27FC236}">
                <a16:creationId xmlns:a16="http://schemas.microsoft.com/office/drawing/2014/main" id="{62EA6496-1605-49CC-86E0-E8B103BBF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一  孔与轴配合概念</a:t>
            </a:r>
            <a:r>
              <a:rPr lang="zh-CN" altLang="en-US" kern="0" dirty="0"/>
              <a:t> 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8A9CE3-578F-4DF7-BDAA-836A46DBC4E7}"/>
              </a:ext>
            </a:extLst>
          </p:cNvPr>
          <p:cNvSpPr/>
          <p:nvPr/>
        </p:nvSpPr>
        <p:spPr>
          <a:xfrm>
            <a:off x="632328" y="1216186"/>
            <a:ext cx="1127418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36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配合公差：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组成配合的孔、轴公差之和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,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是允许间隙或过盈的变动量。 </a:t>
            </a:r>
          </a:p>
        </p:txBody>
      </p:sp>
      <p:graphicFrame>
        <p:nvGraphicFramePr>
          <p:cNvPr id="14" name="Object 10">
            <a:extLst>
              <a:ext uri="{FF2B5EF4-FFF2-40B4-BE49-F238E27FC236}">
                <a16:creationId xmlns:a16="http://schemas.microsoft.com/office/drawing/2014/main" id="{00390C8C-1CD1-41D9-9D22-831F4D2F35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1792787"/>
              </p:ext>
            </p:extLst>
          </p:nvPr>
        </p:nvGraphicFramePr>
        <p:xfrm>
          <a:off x="336355" y="4870388"/>
          <a:ext cx="2305050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774360" imgH="241200" progId="Equation.3">
                  <p:embed/>
                </p:oleObj>
              </mc:Choice>
              <mc:Fallback>
                <p:oleObj name="公式" r:id="rId2" imgW="774360" imgH="241200" progId="Equation.3">
                  <p:embed/>
                  <p:pic>
                    <p:nvPicPr>
                      <p:cNvPr id="270346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55" y="4870388"/>
                        <a:ext cx="2305050" cy="719138"/>
                      </a:xfrm>
                      <a:prstGeom prst="rect">
                        <a:avLst/>
                      </a:prstGeom>
                      <a:solidFill>
                        <a:srgbClr val="0000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AutoShape 18">
            <a:extLst>
              <a:ext uri="{FF2B5EF4-FFF2-40B4-BE49-F238E27FC236}">
                <a16:creationId xmlns:a16="http://schemas.microsoft.com/office/drawing/2014/main" id="{58CB4221-BCD6-4492-9779-560CAC1F2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2800" y="4601307"/>
            <a:ext cx="3505200" cy="1524000"/>
          </a:xfrm>
          <a:prstGeom prst="wedgeRoundRectCallout">
            <a:avLst>
              <a:gd name="adj1" fmla="val -6254"/>
              <a:gd name="adj2" fmla="val -128266"/>
              <a:gd name="adj3" fmla="val 1666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kumimoji="1" lang="zh-CN" altLang="en-US" sz="2400" dirty="0"/>
              <a:t>它反映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配合性质</a:t>
            </a:r>
            <a:r>
              <a:rPr kumimoji="1" lang="zh-CN" altLang="en-US" sz="2400" dirty="0"/>
              <a:t>，即配合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松紧变化程度</a:t>
            </a:r>
            <a:r>
              <a:rPr kumimoji="1" lang="zh-CN" altLang="en-US" sz="2400" dirty="0"/>
              <a:t>。</a:t>
            </a:r>
          </a:p>
        </p:txBody>
      </p:sp>
      <p:graphicFrame>
        <p:nvGraphicFramePr>
          <p:cNvPr id="16" name="Object 32">
            <a:extLst>
              <a:ext uri="{FF2B5EF4-FFF2-40B4-BE49-F238E27FC236}">
                <a16:creationId xmlns:a16="http://schemas.microsoft.com/office/drawing/2014/main" id="{DFF4FE14-2351-4B77-ADDE-B8B7AB284F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5309244"/>
              </p:ext>
            </p:extLst>
          </p:nvPr>
        </p:nvGraphicFramePr>
        <p:xfrm>
          <a:off x="300795" y="5807013"/>
          <a:ext cx="5165725" cy="636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463800" imgH="254000" progId="Equation.3">
                  <p:embed/>
                </p:oleObj>
              </mc:Choice>
              <mc:Fallback>
                <p:oleObj name="公式" r:id="rId4" imgW="2463800" imgH="254000" progId="Equation.3">
                  <p:embed/>
                  <p:pic>
                    <p:nvPicPr>
                      <p:cNvPr id="10" name="Object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95" y="5807013"/>
                        <a:ext cx="5165725" cy="636587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 w="9525">
                        <a:solidFill>
                          <a:srgbClr val="FF0000"/>
                        </a:solidFill>
                        <a:miter lim="800000"/>
                        <a:headEnd/>
                        <a:tailEnd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7">
            <a:extLst>
              <a:ext uri="{FF2B5EF4-FFF2-40B4-BE49-F238E27FC236}">
                <a16:creationId xmlns:a16="http://schemas.microsoft.com/office/drawing/2014/main" id="{C618D505-F010-4699-94A6-56B520B7FA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1305634"/>
              </p:ext>
            </p:extLst>
          </p:nvPr>
        </p:nvGraphicFramePr>
        <p:xfrm>
          <a:off x="2326445" y="2059949"/>
          <a:ext cx="6976007" cy="2020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806700" imgH="812800" progId="Equation.DSMT4">
                  <p:embed/>
                </p:oleObj>
              </mc:Choice>
              <mc:Fallback>
                <p:oleObj name="Equation" r:id="rId6" imgW="2806700" imgH="812800" progId="Equation.DSMT4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6445" y="2059949"/>
                        <a:ext cx="6976007" cy="20200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261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>
            <a:extLst>
              <a:ext uri="{FF2B5EF4-FFF2-40B4-BE49-F238E27FC236}">
                <a16:creationId xmlns:a16="http://schemas.microsoft.com/office/drawing/2014/main" id="{FCC6C75F-4BDD-4D36-A840-0F0E5766D0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40" y="1217387"/>
            <a:ext cx="12926559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通过公差带图，我们能清楚地看到孔、轴公差带之间的关系。</a:t>
            </a:r>
            <a:endParaRPr kumimoji="1" lang="en-US" altLang="zh-CN" sz="2400" b="1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根据其公带位置不同，可分为三种类型：</a:t>
            </a:r>
            <a:r>
              <a:rPr kumimoji="1"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22531" name="Line 4">
            <a:extLst>
              <a:ext uri="{FF2B5EF4-FFF2-40B4-BE49-F238E27FC236}">
                <a16:creationId xmlns:a16="http://schemas.microsoft.com/office/drawing/2014/main" id="{8EEE67A5-1A1F-496A-91DC-1680B6B34D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9641" y="4163788"/>
            <a:ext cx="10382871" cy="61912"/>
          </a:xfrm>
          <a:prstGeom prst="line">
            <a:avLst/>
          </a:prstGeom>
          <a:noFill/>
          <a:ln w="2857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2" name="Rectangle 5">
            <a:extLst>
              <a:ext uri="{FF2B5EF4-FFF2-40B4-BE49-F238E27FC236}">
                <a16:creationId xmlns:a16="http://schemas.microsoft.com/office/drawing/2014/main" id="{427DC4C3-B161-4F2B-BBA4-1FA147129C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743" y="3935188"/>
            <a:ext cx="3778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00"/>
                </a:solidFill>
                <a:latin typeface="Tahoma" panose="020B0604030504040204" pitchFamily="34" charset="0"/>
                <a:ea typeface="ˎ̥"/>
                <a:cs typeface="ˎ̥"/>
              </a:rPr>
              <a:t>0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22533" name="Rectangle 6">
            <a:extLst>
              <a:ext uri="{FF2B5EF4-FFF2-40B4-BE49-F238E27FC236}">
                <a16:creationId xmlns:a16="http://schemas.microsoft.com/office/drawing/2014/main" id="{45990708-57C6-47DE-8F2D-2AF055A44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8642" y="3554188"/>
            <a:ext cx="442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rgbClr val="000000"/>
                </a:solidFill>
                <a:latin typeface="Tahoma" panose="020B0604030504040204" pitchFamily="34" charset="0"/>
                <a:ea typeface="ˎ̥"/>
                <a:cs typeface="ˎ̥"/>
              </a:rPr>
              <a:t>+</a:t>
            </a:r>
            <a:endParaRPr lang="en-US" altLang="zh-CN" sz="1800">
              <a:solidFill>
                <a:srgbClr val="000000"/>
              </a:solidFill>
            </a:endParaRPr>
          </a:p>
        </p:txBody>
      </p:sp>
      <p:sp>
        <p:nvSpPr>
          <p:cNvPr id="22534" name="Line 8">
            <a:extLst>
              <a:ext uri="{FF2B5EF4-FFF2-40B4-BE49-F238E27FC236}">
                <a16:creationId xmlns:a16="http://schemas.microsoft.com/office/drawing/2014/main" id="{B7BF5EBC-F450-4344-B371-A4A5AA03AA8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41142" y="4163788"/>
            <a:ext cx="0" cy="1752600"/>
          </a:xfrm>
          <a:prstGeom prst="line">
            <a:avLst/>
          </a:prstGeom>
          <a:noFill/>
          <a:ln w="9525">
            <a:solidFill>
              <a:srgbClr val="C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5" name="Rectangle 9">
            <a:extLst>
              <a:ext uri="{FF2B5EF4-FFF2-40B4-BE49-F238E27FC236}">
                <a16:creationId xmlns:a16="http://schemas.microsoft.com/office/drawing/2014/main" id="{03871EAA-D618-47FC-83EE-C2D78BAD4BE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166417" y="4709888"/>
            <a:ext cx="1409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b="1">
                <a:solidFill>
                  <a:srgbClr val="000000"/>
                </a:solidFill>
                <a:latin typeface="Tahoma" panose="020B0604030504040204" pitchFamily="34" charset="0"/>
              </a:rPr>
              <a:t>公称尺寸</a:t>
            </a:r>
            <a:endParaRPr lang="zh-CN" altLang="en-US" sz="1800" b="1">
              <a:solidFill>
                <a:srgbClr val="000000"/>
              </a:solidFill>
            </a:endParaRPr>
          </a:p>
        </p:txBody>
      </p:sp>
      <p:sp>
        <p:nvSpPr>
          <p:cNvPr id="22536" name="Rectangle 10">
            <a:extLst>
              <a:ext uri="{FF2B5EF4-FFF2-40B4-BE49-F238E27FC236}">
                <a16:creationId xmlns:a16="http://schemas.microsoft.com/office/drawing/2014/main" id="{295FB74A-78D2-42DA-AE04-00B322CD9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1502" y="3554188"/>
            <a:ext cx="838200" cy="6096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2537" name="Rectangle 11">
            <a:extLst>
              <a:ext uri="{FF2B5EF4-FFF2-40B4-BE49-F238E27FC236}">
                <a16:creationId xmlns:a16="http://schemas.microsoft.com/office/drawing/2014/main" id="{5349A38F-1677-492F-BEA1-C4F6753ACA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6302" y="4544788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2538" name="Line 12">
            <a:extLst>
              <a:ext uri="{FF2B5EF4-FFF2-40B4-BE49-F238E27FC236}">
                <a16:creationId xmlns:a16="http://schemas.microsoft.com/office/drawing/2014/main" id="{B2E23363-A985-452E-9998-15A74FA8F76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06757" y="2868388"/>
            <a:ext cx="0" cy="1981200"/>
          </a:xfrm>
          <a:prstGeom prst="line">
            <a:avLst/>
          </a:prstGeom>
          <a:noFill/>
          <a:ln w="9525">
            <a:solidFill>
              <a:srgbClr val="C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39" name="Rectangle 13">
            <a:extLst>
              <a:ext uri="{FF2B5EF4-FFF2-40B4-BE49-F238E27FC236}">
                <a16:creationId xmlns:a16="http://schemas.microsoft.com/office/drawing/2014/main" id="{0119E81D-D06C-436E-8FBC-28BF743600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9897" y="3554188"/>
            <a:ext cx="838200" cy="6096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 dirty="0">
              <a:solidFill>
                <a:srgbClr val="000000"/>
              </a:solidFill>
            </a:endParaRPr>
          </a:p>
        </p:txBody>
      </p:sp>
      <p:sp>
        <p:nvSpPr>
          <p:cNvPr id="22540" name="Rectangle 14">
            <a:extLst>
              <a:ext uri="{FF2B5EF4-FFF2-40B4-BE49-F238E27FC236}">
                <a16:creationId xmlns:a16="http://schemas.microsoft.com/office/drawing/2014/main" id="{A6E75521-1E19-4887-A145-87CCF40E2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1897" y="2868388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>
              <a:solidFill>
                <a:srgbClr val="FF0000"/>
              </a:solidFill>
            </a:endParaRPr>
          </a:p>
        </p:txBody>
      </p:sp>
      <p:sp>
        <p:nvSpPr>
          <p:cNvPr id="22541" name="Line 15">
            <a:extLst>
              <a:ext uri="{FF2B5EF4-FFF2-40B4-BE49-F238E27FC236}">
                <a16:creationId xmlns:a16="http://schemas.microsoft.com/office/drawing/2014/main" id="{95BF9ECF-4B5E-485F-86C0-5E37A0F4F0D1}"/>
              </a:ext>
            </a:extLst>
          </p:cNvPr>
          <p:cNvSpPr>
            <a:spLocks noChangeShapeType="1"/>
          </p:cNvSpPr>
          <p:nvPr/>
        </p:nvSpPr>
        <p:spPr bwMode="auto">
          <a:xfrm>
            <a:off x="7507686" y="2804892"/>
            <a:ext cx="0" cy="1981200"/>
          </a:xfrm>
          <a:prstGeom prst="line">
            <a:avLst/>
          </a:prstGeom>
          <a:noFill/>
          <a:ln w="9525">
            <a:solidFill>
              <a:srgbClr val="C0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2542" name="Rectangle 16">
            <a:extLst>
              <a:ext uri="{FF2B5EF4-FFF2-40B4-BE49-F238E27FC236}">
                <a16:creationId xmlns:a16="http://schemas.microsoft.com/office/drawing/2014/main" id="{189328F8-3ACA-4AC9-84EC-BAF8AC5C2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8686" y="3414492"/>
            <a:ext cx="838200" cy="609600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2543" name="Rectangle 17">
            <a:extLst>
              <a:ext uri="{FF2B5EF4-FFF2-40B4-BE49-F238E27FC236}">
                <a16:creationId xmlns:a16="http://schemas.microsoft.com/office/drawing/2014/main" id="{81FB7E85-D5A1-467C-9333-DDDD69D9B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686" y="3338292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22544" name="Rectangle 22">
            <a:extLst>
              <a:ext uri="{FF2B5EF4-FFF2-40B4-BE49-F238E27FC236}">
                <a16:creationId xmlns:a16="http://schemas.microsoft.com/office/drawing/2014/main" id="{BB380002-700D-49AB-AE9E-10A93F6BF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6743" y="4241576"/>
            <a:ext cx="3651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en-US" altLang="zh-CN" sz="2800" b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-</a:t>
            </a:r>
            <a:endParaRPr lang="en-US" altLang="zh-CN" sz="1800" b="1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26255E23-D832-4344-958D-4005BCE57C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一  孔与轴配合概念</a:t>
            </a:r>
            <a:r>
              <a:rPr lang="zh-CN" altLang="en-US" kern="0" dirty="0"/>
              <a:t> 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67B6D334-D918-4F60-BFC8-683C8567D2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49726" y="3255738"/>
            <a:ext cx="838200" cy="764732"/>
          </a:xfrm>
          <a:prstGeom prst="rect">
            <a:avLst/>
          </a:prstGeom>
          <a:solidFill>
            <a:srgbClr val="00CC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>
                <a:solidFill>
                  <a:srgbClr val="000000"/>
                </a:solidFill>
                <a:latin typeface="Tahoma" panose="020B0604030504040204" pitchFamily="34" charset="0"/>
              </a:rPr>
              <a:t>孔</a:t>
            </a:r>
            <a:endParaRPr lang="zh-CN" altLang="en-US" sz="1800">
              <a:solidFill>
                <a:srgbClr val="000000"/>
              </a:solidFill>
            </a:endParaRPr>
          </a:p>
        </p:txBody>
      </p:sp>
      <p:sp>
        <p:nvSpPr>
          <p:cNvPr id="27" name="Rectangle 17">
            <a:extLst>
              <a:ext uri="{FF2B5EF4-FFF2-40B4-BE49-F238E27FC236}">
                <a16:creationId xmlns:a16="http://schemas.microsoft.com/office/drawing/2014/main" id="{24A0C9E8-7A3F-4DC8-BB6C-36E80357A0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87926" y="3371404"/>
            <a:ext cx="914400" cy="533400"/>
          </a:xfrm>
          <a:prstGeom prst="rect">
            <a:avLst/>
          </a:prstGeom>
          <a:solidFill>
            <a:srgbClr val="CC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kumimoji="1" lang="zh-CN" altLang="en-US" sz="2400" dirty="0">
                <a:solidFill>
                  <a:srgbClr val="FF0000"/>
                </a:solidFill>
                <a:latin typeface="Tahoma" panose="020B0604030504040204" pitchFamily="34" charset="0"/>
              </a:rPr>
              <a:t>轴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83B3871-D9EB-46B0-A365-0AEF5F9118AF}"/>
              </a:ext>
            </a:extLst>
          </p:cNvPr>
          <p:cNvGrpSpPr/>
          <p:nvPr/>
        </p:nvGrpSpPr>
        <p:grpSpPr>
          <a:xfrm>
            <a:off x="2301301" y="5485038"/>
            <a:ext cx="2023405" cy="1054101"/>
            <a:chOff x="2301301" y="5485038"/>
            <a:chExt cx="2023405" cy="1054101"/>
          </a:xfrm>
        </p:grpSpPr>
        <p:sp>
          <p:nvSpPr>
            <p:cNvPr id="4" name="下箭头 3">
              <a:extLst>
                <a:ext uri="{FF2B5EF4-FFF2-40B4-BE49-F238E27FC236}">
                  <a16:creationId xmlns:a16="http://schemas.microsoft.com/office/drawing/2014/main" id="{64A308E9-74F8-4DCA-866F-069FBA570F9C}"/>
                </a:ext>
              </a:extLst>
            </p:cNvPr>
            <p:cNvSpPr/>
            <p:nvPr/>
          </p:nvSpPr>
          <p:spPr>
            <a:xfrm rot="10800000">
              <a:off x="3084405" y="5485038"/>
              <a:ext cx="457200" cy="3111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8" name="Rectangle 3">
              <a:extLst>
                <a:ext uri="{FF2B5EF4-FFF2-40B4-BE49-F238E27FC236}">
                  <a16:creationId xmlns:a16="http://schemas.microsoft.com/office/drawing/2014/main" id="{01B6C345-1067-4DB5-969C-BBEFFC399B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301" y="6135912"/>
              <a:ext cx="2023405" cy="40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间隙配合</a:t>
              </a:r>
              <a:endParaRPr lang="zh-CN" altLang="en-US" sz="3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FE737EA-8E3E-457B-8A3C-4489388B9950}"/>
              </a:ext>
            </a:extLst>
          </p:cNvPr>
          <p:cNvGrpSpPr/>
          <p:nvPr/>
        </p:nvGrpSpPr>
        <p:grpSpPr>
          <a:xfrm>
            <a:off x="5381958" y="5470074"/>
            <a:ext cx="2023405" cy="1054101"/>
            <a:chOff x="2301301" y="5485038"/>
            <a:chExt cx="2023405" cy="1054101"/>
          </a:xfrm>
        </p:grpSpPr>
        <p:sp>
          <p:nvSpPr>
            <p:cNvPr id="30" name="下箭头 3">
              <a:extLst>
                <a:ext uri="{FF2B5EF4-FFF2-40B4-BE49-F238E27FC236}">
                  <a16:creationId xmlns:a16="http://schemas.microsoft.com/office/drawing/2014/main" id="{47FE5B5C-B7B7-410F-9D62-8378B0F2CE85}"/>
                </a:ext>
              </a:extLst>
            </p:cNvPr>
            <p:cNvSpPr/>
            <p:nvPr/>
          </p:nvSpPr>
          <p:spPr>
            <a:xfrm rot="10800000">
              <a:off x="3084405" y="5485038"/>
              <a:ext cx="457200" cy="3111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1" name="Rectangle 3">
              <a:extLst>
                <a:ext uri="{FF2B5EF4-FFF2-40B4-BE49-F238E27FC236}">
                  <a16:creationId xmlns:a16="http://schemas.microsoft.com/office/drawing/2014/main" id="{50E208CB-24D0-4A19-80AC-A36F85FB2F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301" y="6135912"/>
              <a:ext cx="2023405" cy="40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过盈配合</a:t>
              </a:r>
              <a:endParaRPr lang="zh-CN" altLang="en-US" sz="3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5B5F222-165F-4E81-A7CF-948B2FD279EB}"/>
              </a:ext>
            </a:extLst>
          </p:cNvPr>
          <p:cNvGrpSpPr/>
          <p:nvPr/>
        </p:nvGrpSpPr>
        <p:grpSpPr>
          <a:xfrm>
            <a:off x="9038023" y="5421995"/>
            <a:ext cx="2023405" cy="1054101"/>
            <a:chOff x="2301301" y="5485038"/>
            <a:chExt cx="2023405" cy="1054101"/>
          </a:xfrm>
        </p:grpSpPr>
        <p:sp>
          <p:nvSpPr>
            <p:cNvPr id="33" name="下箭头 3">
              <a:extLst>
                <a:ext uri="{FF2B5EF4-FFF2-40B4-BE49-F238E27FC236}">
                  <a16:creationId xmlns:a16="http://schemas.microsoft.com/office/drawing/2014/main" id="{785B6375-4E44-47E9-A654-13CE786845F3}"/>
                </a:ext>
              </a:extLst>
            </p:cNvPr>
            <p:cNvSpPr/>
            <p:nvPr/>
          </p:nvSpPr>
          <p:spPr>
            <a:xfrm rot="10800000">
              <a:off x="3084405" y="5485038"/>
              <a:ext cx="457200" cy="3111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Rectangle 3">
              <a:extLst>
                <a:ext uri="{FF2B5EF4-FFF2-40B4-BE49-F238E27FC236}">
                  <a16:creationId xmlns:a16="http://schemas.microsoft.com/office/drawing/2014/main" id="{1A29F065-3681-43DA-9FB5-D7BB75E89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1301" y="6135912"/>
              <a:ext cx="2023405" cy="40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90000"/>
                </a:lnSpc>
                <a:buFontTx/>
                <a:buNone/>
              </a:pPr>
              <a:r>
                <a:rPr kumimoji="1" lang="zh-CN" altLang="en-US" sz="2800" b="1" dirty="0">
                  <a:solidFill>
                    <a:srgbClr val="FF0000"/>
                  </a:solidFill>
                  <a:latin typeface="Times New Roman" panose="02020603050405020304" pitchFamily="18" charset="0"/>
                </a:rPr>
                <a:t>过渡配合</a:t>
              </a:r>
              <a:endParaRPr lang="zh-CN" altLang="en-US" sz="3600" b="1" dirty="0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1" name="Rectangle 3">
            <a:extLst>
              <a:ext uri="{FF2B5EF4-FFF2-40B4-BE49-F238E27FC236}">
                <a16:creationId xmlns:a16="http://schemas.microsoft.com/office/drawing/2014/main" id="{4EC14380-6372-4EAA-AE6E-BE161AB74C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359" y="1334406"/>
            <a:ext cx="10183812" cy="5299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孔、轴公差带代号及配合代号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3333FF"/>
              </a:buClr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●孔、轴公差带代号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公差带的代号由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基本偏差代号与标准公差等级代号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组成，如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H7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h6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M8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d9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等。</a:t>
            </a: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3333FF"/>
              </a:buClr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●孔、轴配合代号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孔和轴公差带的组合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，就构成了孔、轴配合代号。用分数表示，分子为孔公差带，分母为轴公差带，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latin typeface="宋体" panose="02010600030101010101" pitchFamily="2" charset="-122"/>
              </a:rPr>
              <a:t>     如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Ø25H7/p6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，</a:t>
            </a:r>
            <a:r>
              <a:rPr kumimoji="1" lang="en-US" altLang="zh-CN" sz="2400" b="1" dirty="0">
                <a:latin typeface="宋体" panose="02010600030101010101" pitchFamily="2" charset="-122"/>
              </a:rPr>
              <a:t>Ø25P7/h6</a:t>
            </a:r>
            <a:r>
              <a:rPr kumimoji="1" lang="zh-CN" altLang="en-US" sz="2400" b="1" dirty="0">
                <a:latin typeface="宋体" panose="02010600030101010101" pitchFamily="2" charset="-122"/>
              </a:rPr>
              <a:t>等</a:t>
            </a:r>
            <a:endParaRPr kumimoji="1" lang="en-US" altLang="zh-CN" sz="2400" b="1" dirty="0"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latin typeface="宋体" panose="02010600030101010101" pitchFamily="2" charset="-122"/>
              </a:rPr>
              <a:t> </a:t>
            </a:r>
            <a:endParaRPr kumimoji="1" lang="zh-CN" altLang="en-US" sz="2400" b="1" dirty="0">
              <a:latin typeface="宋体" panose="02010600030101010101" pitchFamily="2" charset="-122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EE1C72A-3379-434D-9D33-7CB13C927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一  孔与轴配合概念</a:t>
            </a:r>
            <a:r>
              <a:rPr lang="zh-CN" altLang="en-US" kern="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707" name="Picture 3" descr="201011~1">
            <a:extLst>
              <a:ext uri="{FF2B5EF4-FFF2-40B4-BE49-F238E27FC236}">
                <a16:creationId xmlns:a16="http://schemas.microsoft.com/office/drawing/2014/main" id="{47EDE759-81EB-45FB-A0F7-E5B4875EBF42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3" r="1817" b="23128"/>
          <a:stretch>
            <a:fillRect/>
          </a:stretch>
        </p:blipFill>
        <p:spPr>
          <a:xfrm>
            <a:off x="923925" y="2335212"/>
            <a:ext cx="2735263" cy="24749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2708" name="Rectangle 4">
            <a:extLst>
              <a:ext uri="{FF2B5EF4-FFF2-40B4-BE49-F238E27FC236}">
                <a16:creationId xmlns:a16="http://schemas.microsoft.com/office/drawing/2014/main" id="{926E8C56-0E27-41E5-8E13-55C35B1B7B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57" y="1044210"/>
            <a:ext cx="4249737" cy="550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、配合尺寸与配合公差</a:t>
            </a:r>
          </a:p>
        </p:txBody>
      </p:sp>
      <p:pic>
        <p:nvPicPr>
          <p:cNvPr id="712709" name="Picture 5">
            <a:extLst>
              <a:ext uri="{FF2B5EF4-FFF2-40B4-BE49-F238E27FC236}">
                <a16:creationId xmlns:a16="http://schemas.microsoft.com/office/drawing/2014/main" id="{69F9DC89-B741-4055-8674-FBF8C50BB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942" y="1989138"/>
            <a:ext cx="2527300" cy="316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2710" name="Rectangle 6">
            <a:extLst>
              <a:ext uri="{FF2B5EF4-FFF2-40B4-BE49-F238E27FC236}">
                <a16:creationId xmlns:a16="http://schemas.microsoft.com/office/drawing/2014/main" id="{02424B2E-8C88-45EB-A54B-E7B9E8461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6812" y="5699981"/>
            <a:ext cx="23489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0000FF"/>
                </a:solidFill>
                <a:ea typeface="方正隶书简体" pitchFamily="2" charset="-122"/>
              </a:rPr>
              <a:t>Ø</a:t>
            </a:r>
            <a:r>
              <a:rPr lang="pt-BR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30</a:t>
            </a:r>
            <a:r>
              <a:rPr lang="zh-CN" altLang="pt-BR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＝</a:t>
            </a:r>
            <a:r>
              <a:rPr lang="en-US" altLang="zh-CN" sz="2000" dirty="0">
                <a:solidFill>
                  <a:srgbClr val="00B050"/>
                </a:solidFill>
                <a:ea typeface="方正隶书简体" pitchFamily="2" charset="-122"/>
              </a:rPr>
              <a:t>Ø</a:t>
            </a:r>
            <a:r>
              <a:rPr lang="pt-BR" altLang="zh-CN" sz="2800" dirty="0">
                <a:solidFill>
                  <a:srgbClr val="00B050"/>
                </a:solidFill>
                <a:latin typeface="方正隶书简体" pitchFamily="2" charset="-122"/>
                <a:ea typeface="方正隶书简体" pitchFamily="2" charset="-122"/>
              </a:rPr>
              <a:t>30</a:t>
            </a:r>
            <a:endParaRPr lang="en-US" altLang="zh-CN" sz="2800" dirty="0">
              <a:solidFill>
                <a:srgbClr val="00B050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712711" name="Rectangle 7">
            <a:extLst>
              <a:ext uri="{FF2B5EF4-FFF2-40B4-BE49-F238E27FC236}">
                <a16:creationId xmlns:a16="http://schemas.microsoft.com/office/drawing/2014/main" id="{951D6B21-B877-4AF9-A5CC-1A97D9A6A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3925" y="5699981"/>
            <a:ext cx="180022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配合尺寸：</a:t>
            </a:r>
          </a:p>
        </p:txBody>
      </p:sp>
      <p:sp>
        <p:nvSpPr>
          <p:cNvPr id="712712" name="Rectangle 8">
            <a:extLst>
              <a:ext uri="{FF2B5EF4-FFF2-40B4-BE49-F238E27FC236}">
                <a16:creationId xmlns:a16="http://schemas.microsoft.com/office/drawing/2014/main" id="{EC9603C2-AFD3-4A0B-A9B9-E70001F3F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3562" y="5653725"/>
            <a:ext cx="12239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pt-BR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F7/</a:t>
            </a:r>
            <a:r>
              <a:rPr lang="pt-BR" altLang="zh-CN" sz="2800" dirty="0">
                <a:solidFill>
                  <a:srgbClr val="00B050"/>
                </a:solidFill>
                <a:latin typeface="方正隶书简体" pitchFamily="2" charset="-122"/>
                <a:ea typeface="方正隶书简体" pitchFamily="2" charset="-122"/>
              </a:rPr>
              <a:t>e6</a:t>
            </a:r>
            <a:endParaRPr lang="en-US" altLang="zh-CN" sz="2800" dirty="0">
              <a:solidFill>
                <a:srgbClr val="00B050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712713" name="Rectangle 9">
            <a:extLst>
              <a:ext uri="{FF2B5EF4-FFF2-40B4-BE49-F238E27FC236}">
                <a16:creationId xmlns:a16="http://schemas.microsoft.com/office/drawing/2014/main" id="{71D45ED4-FE96-4259-A0C5-F538C3A3E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7760" y="5682300"/>
            <a:ext cx="198002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配合公差：</a:t>
            </a:r>
          </a:p>
        </p:txBody>
      </p:sp>
      <p:sp>
        <p:nvSpPr>
          <p:cNvPr id="712714" name="Rectangle 10">
            <a:extLst>
              <a:ext uri="{FF2B5EF4-FFF2-40B4-BE49-F238E27FC236}">
                <a16:creationId xmlns:a16="http://schemas.microsoft.com/office/drawing/2014/main" id="{D6ADFB3E-F43F-43C4-B8FD-193FD77AC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35255" y="5655229"/>
            <a:ext cx="291192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间隙</a:t>
            </a:r>
            <a:r>
              <a:rPr lang="zh-CN" altLang="en-US" sz="2800" dirty="0">
                <a:solidFill>
                  <a:srgbClr val="C00000"/>
                </a:solidFill>
                <a:latin typeface="方正隶书简体" pitchFamily="2" charset="-122"/>
                <a:ea typeface="方正隶书简体" pitchFamily="2" charset="-122"/>
              </a:rPr>
              <a:t>还是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过盈</a:t>
            </a: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?</a:t>
            </a:r>
          </a:p>
        </p:txBody>
      </p:sp>
      <p:sp>
        <p:nvSpPr>
          <p:cNvPr id="712715" name="Rectangle 11">
            <a:extLst>
              <a:ext uri="{FF2B5EF4-FFF2-40B4-BE49-F238E27FC236}">
                <a16:creationId xmlns:a16="http://schemas.microsoft.com/office/drawing/2014/main" id="{9A7E12BB-9CF9-4B60-9637-F964349E3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7993" y="2924175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孔：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  <a:ea typeface="方正隶书简体" pitchFamily="2" charset="-122"/>
              </a:rPr>
              <a:t>Ø</a:t>
            </a:r>
            <a:r>
              <a:rPr lang="pt-BR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30F7</a:t>
            </a:r>
            <a:endParaRPr lang="en-US" altLang="zh-CN" sz="240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712716" name="Rectangle 12">
            <a:extLst>
              <a:ext uri="{FF2B5EF4-FFF2-40B4-BE49-F238E27FC236}">
                <a16:creationId xmlns:a16="http://schemas.microsoft.com/office/drawing/2014/main" id="{5CEB53C9-F5B0-4A91-900B-4CAA81284F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555" y="3789363"/>
            <a:ext cx="18716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B050"/>
                </a:solidFill>
                <a:latin typeface="方正隶书简体" pitchFamily="2" charset="-122"/>
                <a:ea typeface="方正隶书简体" pitchFamily="2" charset="-122"/>
              </a:rPr>
              <a:t>轴：</a:t>
            </a:r>
            <a:r>
              <a:rPr lang="en-US" altLang="zh-CN" sz="2400" dirty="0">
                <a:solidFill>
                  <a:srgbClr val="00B050"/>
                </a:solidFill>
                <a:latin typeface="宋体" panose="02010600030101010101" pitchFamily="2" charset="-122"/>
                <a:ea typeface="方正隶书简体" pitchFamily="2" charset="-122"/>
              </a:rPr>
              <a:t>Ø</a:t>
            </a:r>
            <a:r>
              <a:rPr lang="pt-BR" altLang="zh-CN" sz="2400" dirty="0">
                <a:solidFill>
                  <a:srgbClr val="00B050"/>
                </a:solidFill>
                <a:latin typeface="方正隶书简体" pitchFamily="2" charset="-122"/>
                <a:ea typeface="方正隶书简体" pitchFamily="2" charset="-122"/>
              </a:rPr>
              <a:t>30e6</a:t>
            </a:r>
            <a:endParaRPr lang="en-US" altLang="zh-CN" sz="2400" dirty="0">
              <a:solidFill>
                <a:srgbClr val="00B050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712717" name="AutoShape 13">
            <a:extLst>
              <a:ext uri="{FF2B5EF4-FFF2-40B4-BE49-F238E27FC236}">
                <a16:creationId xmlns:a16="http://schemas.microsoft.com/office/drawing/2014/main" id="{716CEFEB-923D-4484-8A4F-E978C87748E3}"/>
              </a:ext>
            </a:extLst>
          </p:cNvPr>
          <p:cNvSpPr>
            <a:spLocks noChangeArrowheads="1"/>
          </p:cNvSpPr>
          <p:nvPr/>
        </p:nvSpPr>
        <p:spPr bwMode="auto">
          <a:xfrm rot="1107792">
            <a:off x="6612318" y="3213100"/>
            <a:ext cx="976313" cy="287338"/>
          </a:xfrm>
          <a:prstGeom prst="rightArrow">
            <a:avLst>
              <a:gd name="adj1" fmla="val 50000"/>
              <a:gd name="adj2" fmla="val 8494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pic>
        <p:nvPicPr>
          <p:cNvPr id="712718" name="Picture 14" descr="_A~_C_F`%IP6P74Q9KE%$%5">
            <a:extLst>
              <a:ext uri="{FF2B5EF4-FFF2-40B4-BE49-F238E27FC236}">
                <a16:creationId xmlns:a16="http://schemas.microsoft.com/office/drawing/2014/main" id="{9E135799-5056-4881-8231-F1C6B7FF487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2965" y="5431039"/>
            <a:ext cx="606425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2719" name="AutoShape 15">
            <a:extLst>
              <a:ext uri="{FF2B5EF4-FFF2-40B4-BE49-F238E27FC236}">
                <a16:creationId xmlns:a16="http://schemas.microsoft.com/office/drawing/2014/main" id="{B48DA4AA-AD31-40C7-BC57-4B6D1F5844FC}"/>
              </a:ext>
            </a:extLst>
          </p:cNvPr>
          <p:cNvSpPr>
            <a:spLocks noChangeArrowheads="1"/>
          </p:cNvSpPr>
          <p:nvPr/>
        </p:nvSpPr>
        <p:spPr bwMode="auto">
          <a:xfrm rot="20320497">
            <a:off x="3916743" y="3313114"/>
            <a:ext cx="976313" cy="288925"/>
          </a:xfrm>
          <a:prstGeom prst="rightArrow">
            <a:avLst>
              <a:gd name="adj1" fmla="val 50000"/>
              <a:gd name="adj2" fmla="val 8447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712720" name="AutoShape 16">
            <a:extLst>
              <a:ext uri="{FF2B5EF4-FFF2-40B4-BE49-F238E27FC236}">
                <a16:creationId xmlns:a16="http://schemas.microsoft.com/office/drawing/2014/main" id="{345C44E4-4A71-4331-8844-909F29E8FF41}"/>
              </a:ext>
            </a:extLst>
          </p:cNvPr>
          <p:cNvSpPr>
            <a:spLocks noChangeArrowheads="1"/>
          </p:cNvSpPr>
          <p:nvPr/>
        </p:nvSpPr>
        <p:spPr bwMode="auto">
          <a:xfrm rot="20320497">
            <a:off x="6612318" y="3716339"/>
            <a:ext cx="1008063" cy="288925"/>
          </a:xfrm>
          <a:prstGeom prst="rightArrow">
            <a:avLst>
              <a:gd name="adj1" fmla="val 50000"/>
              <a:gd name="adj2" fmla="val 8722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A4AE92CD-79A4-443C-9414-18D2A86CC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一  孔与轴配合概念</a:t>
            </a:r>
            <a:r>
              <a:rPr lang="zh-CN" altLang="en-US" kern="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2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2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2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2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2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2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2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2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2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2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27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27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2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2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2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2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2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2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1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127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2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12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12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12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710" grpId="0"/>
      <p:bldP spid="712711" grpId="0"/>
      <p:bldP spid="712713" grpId="0"/>
      <p:bldP spid="712714" grpId="0"/>
      <p:bldP spid="712715" grpId="0"/>
      <p:bldP spid="7127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538" name="Picture 34">
            <a:extLst>
              <a:ext uri="{FF2B5EF4-FFF2-40B4-BE49-F238E27FC236}">
                <a16:creationId xmlns:a16="http://schemas.microsoft.com/office/drawing/2014/main" id="{FD20990E-2F31-4216-BA28-2D7517FFA3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0825" y="2727563"/>
            <a:ext cx="3767059" cy="2717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3507" name="Rectangle 3">
            <a:extLst>
              <a:ext uri="{FF2B5EF4-FFF2-40B4-BE49-F238E27FC236}">
                <a16:creationId xmlns:a16="http://schemas.microsoft.com/office/drawing/2014/main" id="{2739E366-6A2C-4EAE-867F-C411DDE185A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8086" y="938213"/>
            <a:ext cx="3384550" cy="688975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/>
          <a:p>
            <a:pPr marL="0" defTabSz="914400"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0000FF"/>
                </a:solidFill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ea typeface="方正隶书简体" pitchFamily="2" charset="-122"/>
              </a:rPr>
              <a:t>、配合公差图</a:t>
            </a:r>
          </a:p>
        </p:txBody>
      </p:sp>
      <p:pic>
        <p:nvPicPr>
          <p:cNvPr id="533511" name="Picture 7">
            <a:extLst>
              <a:ext uri="{FF2B5EF4-FFF2-40B4-BE49-F238E27FC236}">
                <a16:creationId xmlns:a16="http://schemas.microsoft.com/office/drawing/2014/main" id="{C0D8A46F-B441-48C8-B034-D7C321B89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81" y="2235427"/>
            <a:ext cx="2489996" cy="3643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3515" name="Rectangle 11">
            <a:extLst>
              <a:ext uri="{FF2B5EF4-FFF2-40B4-BE49-F238E27FC236}">
                <a16:creationId xmlns:a16="http://schemas.microsoft.com/office/drawing/2014/main" id="{362BF905-5495-411A-83B3-1B62CC86B6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1064" y="6021388"/>
            <a:ext cx="2376487" cy="431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方正隶书简体" pitchFamily="2" charset="-122"/>
              </a:rPr>
              <a:t>孔与轴公差带图</a:t>
            </a:r>
          </a:p>
        </p:txBody>
      </p:sp>
      <p:sp>
        <p:nvSpPr>
          <p:cNvPr id="533516" name="Rectangle 12">
            <a:extLst>
              <a:ext uri="{FF2B5EF4-FFF2-40B4-BE49-F238E27FC236}">
                <a16:creationId xmlns:a16="http://schemas.microsoft.com/office/drawing/2014/main" id="{6746210B-3C82-41A7-9E89-7263CE184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3925" y="5949950"/>
            <a:ext cx="3386589" cy="5032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 dirty="0">
                <a:solidFill>
                  <a:srgbClr val="C00000"/>
                </a:solidFill>
                <a:latin typeface="Tahoma" panose="020B0604030504040204" pitchFamily="34" charset="0"/>
                <a:ea typeface="方正隶书简体" pitchFamily="2" charset="-122"/>
              </a:rPr>
              <a:t>配合公差带图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876CA98D-592A-45C3-B72B-266E2EEA3088}"/>
              </a:ext>
            </a:extLst>
          </p:cNvPr>
          <p:cNvGrpSpPr/>
          <p:nvPr/>
        </p:nvGrpSpPr>
        <p:grpSpPr>
          <a:xfrm>
            <a:off x="5040201" y="1246306"/>
            <a:ext cx="4103688" cy="576264"/>
            <a:chOff x="5040201" y="1246306"/>
            <a:chExt cx="4103688" cy="576264"/>
          </a:xfrm>
        </p:grpSpPr>
        <p:sp>
          <p:nvSpPr>
            <p:cNvPr id="533519" name="AutoShape 15">
              <a:extLst>
                <a:ext uri="{FF2B5EF4-FFF2-40B4-BE49-F238E27FC236}">
                  <a16:creationId xmlns:a16="http://schemas.microsoft.com/office/drawing/2014/main" id="{E93FE40D-CA87-456C-A5BF-1C5F72D42A5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56326" y="1174869"/>
              <a:ext cx="215900" cy="647700"/>
            </a:xfrm>
            <a:prstGeom prst="up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33520" name="Rectangle 16">
              <a:extLst>
                <a:ext uri="{FF2B5EF4-FFF2-40B4-BE49-F238E27FC236}">
                  <a16:creationId xmlns:a16="http://schemas.microsoft.com/office/drawing/2014/main" id="{2F1F8528-18ED-4DD7-9335-737765BD9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04027" y="1246306"/>
              <a:ext cx="720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宋体" panose="02010600030101010101" pitchFamily="2" charset="-122"/>
                  <a:ea typeface="隶书" panose="02010509060101010101" pitchFamily="49" charset="-122"/>
                </a:rPr>
                <a:t>Ø</a:t>
              </a:r>
              <a:r>
                <a:rPr lang="pt-BR" altLang="zh-CN" sz="240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30</a:t>
              </a:r>
              <a:endPara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33524" name="Rectangle 20">
              <a:extLst>
                <a:ext uri="{FF2B5EF4-FFF2-40B4-BE49-F238E27FC236}">
                  <a16:creationId xmlns:a16="http://schemas.microsoft.com/office/drawing/2014/main" id="{6C1D5F09-C82C-4324-BC24-A7D22A8EA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201" y="1246306"/>
              <a:ext cx="1657350" cy="43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sz="2400" dirty="0">
                  <a:solidFill>
                    <a:schemeClr val="hlink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孔</a:t>
              </a:r>
              <a:r>
                <a:rPr lang="en-US" altLang="zh-CN" sz="2400" dirty="0">
                  <a:solidFill>
                    <a:schemeClr val="hlink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: </a:t>
              </a:r>
              <a:r>
                <a:rPr lang="en-US" altLang="zh-CN" sz="2400" dirty="0">
                  <a:solidFill>
                    <a:srgbClr val="0000FF"/>
                  </a:solidFill>
                  <a:latin typeface="宋体" panose="02010600030101010101" pitchFamily="2" charset="-122"/>
                  <a:ea typeface="隶书" panose="02010509060101010101" pitchFamily="49" charset="-122"/>
                </a:rPr>
                <a:t>Ø</a:t>
              </a:r>
              <a:r>
                <a:rPr lang="pt-BR" altLang="zh-CN" sz="2400" dirty="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30F7</a:t>
              </a:r>
              <a:endPara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33527" name="Rectangle 23">
              <a:extLst>
                <a:ext uri="{FF2B5EF4-FFF2-40B4-BE49-F238E27FC236}">
                  <a16:creationId xmlns:a16="http://schemas.microsoft.com/office/drawing/2014/main" id="{B52BF14A-4670-4B51-A6D6-15A220304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0289" y="1246307"/>
              <a:ext cx="863600" cy="576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hlink"/>
                  </a:solidFill>
                  <a:latin typeface="Tahoma" panose="020B0604030504040204" pitchFamily="34" charset="0"/>
                </a:rPr>
                <a:t>+0.041</a:t>
              </a:r>
            </a:p>
            <a:p>
              <a:pPr eaLnBrk="1" hangingPunct="1">
                <a:lnSpc>
                  <a:spcPct val="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hlink"/>
                  </a:solidFill>
                  <a:latin typeface="Tahoma" panose="020B0604030504040204" pitchFamily="34" charset="0"/>
                </a:rPr>
                <a:t>+0.02</a:t>
              </a:r>
              <a:r>
                <a:rPr lang="zh-CN" altLang="en-US" sz="1600" dirty="0">
                  <a:solidFill>
                    <a:srgbClr val="0000FF"/>
                  </a:solidFill>
                  <a:latin typeface="Tahoma" panose="020B0604030504040204" pitchFamily="34" charset="0"/>
                </a:rPr>
                <a:t>　</a:t>
              </a:r>
              <a:r>
                <a:rPr lang="zh-CN" altLang="en-US" sz="2800" dirty="0">
                  <a:latin typeface="Tahoma" panose="020B0604030504040204" pitchFamily="34" charset="0"/>
                </a:rPr>
                <a:t>　　　　　　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FC6F238-94D2-4984-872D-49FB0B7E2E3A}"/>
              </a:ext>
            </a:extLst>
          </p:cNvPr>
          <p:cNvGrpSpPr/>
          <p:nvPr/>
        </p:nvGrpSpPr>
        <p:grpSpPr>
          <a:xfrm>
            <a:off x="5040201" y="1894006"/>
            <a:ext cx="4176714" cy="504826"/>
            <a:chOff x="5040201" y="1894006"/>
            <a:chExt cx="4176714" cy="504826"/>
          </a:xfrm>
        </p:grpSpPr>
        <p:sp>
          <p:nvSpPr>
            <p:cNvPr id="533522" name="AutoShape 18">
              <a:extLst>
                <a:ext uri="{FF2B5EF4-FFF2-40B4-BE49-F238E27FC236}">
                  <a16:creationId xmlns:a16="http://schemas.microsoft.com/office/drawing/2014/main" id="{A382D9E6-ADD8-4EA1-B363-851FF8EDBA4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7056326" y="1894006"/>
              <a:ext cx="215900" cy="647700"/>
            </a:xfrm>
            <a:prstGeom prst="upArrow">
              <a:avLst>
                <a:gd name="adj1" fmla="val 50000"/>
                <a:gd name="adj2" fmla="val 75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>
                <a:latin typeface="Tahoma" panose="020B0604030504040204" pitchFamily="34" charset="0"/>
              </a:endParaRPr>
            </a:p>
          </p:txBody>
        </p:sp>
        <p:sp>
          <p:nvSpPr>
            <p:cNvPr id="533523" name="Rectangle 19">
              <a:extLst>
                <a:ext uri="{FF2B5EF4-FFF2-40B4-BE49-F238E27FC236}">
                  <a16:creationId xmlns:a16="http://schemas.microsoft.com/office/drawing/2014/main" id="{EC58392C-A5FD-4F72-96E9-7F77F5E332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59565" y="1894006"/>
              <a:ext cx="9366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0000FF"/>
                  </a:solidFill>
                  <a:latin typeface="宋体" panose="02010600030101010101" pitchFamily="2" charset="-122"/>
                  <a:ea typeface="隶书" panose="02010509060101010101" pitchFamily="49" charset="-122"/>
                </a:rPr>
                <a:t>Ø</a:t>
              </a:r>
              <a:r>
                <a:rPr lang="pt-BR" altLang="zh-CN" sz="240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30</a:t>
              </a:r>
              <a:endPara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33525" name="Rectangle 21">
              <a:extLst>
                <a:ext uri="{FF2B5EF4-FFF2-40B4-BE49-F238E27FC236}">
                  <a16:creationId xmlns:a16="http://schemas.microsoft.com/office/drawing/2014/main" id="{1C9D6D94-9F50-48C5-B429-7B8E06D8E3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40201" y="1967031"/>
              <a:ext cx="1657350" cy="431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zh-CN" altLang="en-US" sz="2400">
                  <a:solidFill>
                    <a:schemeClr val="hlink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轴</a:t>
              </a:r>
              <a:r>
                <a:rPr lang="en-US" altLang="zh-CN" sz="2400">
                  <a:solidFill>
                    <a:schemeClr val="hlink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: </a:t>
              </a:r>
              <a:r>
                <a:rPr lang="en-US" altLang="zh-CN" sz="2400">
                  <a:solidFill>
                    <a:srgbClr val="0000FF"/>
                  </a:solidFill>
                  <a:latin typeface="宋体" panose="02010600030101010101" pitchFamily="2" charset="-122"/>
                  <a:ea typeface="隶书" panose="02010509060101010101" pitchFamily="49" charset="-122"/>
                </a:rPr>
                <a:t>Ø</a:t>
              </a:r>
              <a:r>
                <a:rPr lang="pt-BR" altLang="zh-CN" sz="2400">
                  <a:solidFill>
                    <a:srgbClr val="0000FF"/>
                  </a:solidFill>
                  <a:latin typeface="隶书" panose="02010509060101010101" pitchFamily="49" charset="-122"/>
                  <a:ea typeface="隶书" panose="02010509060101010101" pitchFamily="49" charset="-122"/>
                </a:rPr>
                <a:t>30e6</a:t>
              </a:r>
              <a:endPara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endParaRPr>
            </a:p>
          </p:txBody>
        </p:sp>
        <p:sp>
          <p:nvSpPr>
            <p:cNvPr id="533528" name="Rectangle 24">
              <a:extLst>
                <a:ext uri="{FF2B5EF4-FFF2-40B4-BE49-F238E27FC236}">
                  <a16:creationId xmlns:a16="http://schemas.microsoft.com/office/drawing/2014/main" id="{F5D1160D-A7A0-4618-80EC-648E8849AB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80290" y="1894007"/>
              <a:ext cx="936625" cy="504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marL="342900" indent="-34290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600">
                  <a:solidFill>
                    <a:schemeClr val="hlink"/>
                  </a:solidFill>
                  <a:latin typeface="Tahoma" panose="020B0604030504040204" pitchFamily="34" charset="0"/>
                </a:rPr>
                <a:t>-0.04</a:t>
              </a:r>
            </a:p>
            <a:p>
              <a:pPr eaLnBrk="1" hangingPunct="1">
                <a:lnSpc>
                  <a:spcPct val="50000"/>
                </a:lnSpc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lang="en-US" altLang="zh-CN" sz="1600">
                  <a:solidFill>
                    <a:schemeClr val="hlink"/>
                  </a:solidFill>
                  <a:latin typeface="Tahoma" panose="020B0604030504040204" pitchFamily="34" charset="0"/>
                </a:rPr>
                <a:t>-0.053</a:t>
              </a:r>
              <a:r>
                <a:rPr lang="zh-CN" altLang="en-US" sz="1600">
                  <a:solidFill>
                    <a:srgbClr val="0000FF"/>
                  </a:solidFill>
                  <a:latin typeface="Tahoma" panose="020B0604030504040204" pitchFamily="34" charset="0"/>
                </a:rPr>
                <a:t>　</a:t>
              </a:r>
              <a:r>
                <a:rPr lang="zh-CN" altLang="en-US" sz="2800">
                  <a:latin typeface="Tahoma" panose="020B0604030504040204" pitchFamily="34" charset="0"/>
                </a:rPr>
                <a:t>　　　　　　</a:t>
              </a:r>
            </a:p>
          </p:txBody>
        </p:sp>
      </p:grpSp>
      <p:sp>
        <p:nvSpPr>
          <p:cNvPr id="533539" name="Rectangle 35">
            <a:extLst>
              <a:ext uri="{FF2B5EF4-FFF2-40B4-BE49-F238E27FC236}">
                <a16:creationId xmlns:a16="http://schemas.microsoft.com/office/drawing/2014/main" id="{95B1FE4B-A8E2-480C-9165-899F6ED99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7841" y="5949950"/>
            <a:ext cx="1728787" cy="503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40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间隙配合</a:t>
            </a:r>
          </a:p>
        </p:txBody>
      </p:sp>
      <p:sp>
        <p:nvSpPr>
          <p:cNvPr id="533540" name="Rectangle 36">
            <a:extLst>
              <a:ext uri="{FF2B5EF4-FFF2-40B4-BE49-F238E27FC236}">
                <a16:creationId xmlns:a16="http://schemas.microsoft.com/office/drawing/2014/main" id="{012B4009-ECE5-411D-95CF-C0331251E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2110" y="2810098"/>
            <a:ext cx="17272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0.094(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最大间隙</a:t>
            </a:r>
            <a:r>
              <a:rPr lang="zh-CN" altLang="en-US" sz="16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r>
              <a:rPr lang="zh-CN" altLang="en-US" sz="2800" dirty="0">
                <a:solidFill>
                  <a:srgbClr val="C00000"/>
                </a:solidFill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533541" name="Rectangle 37">
            <a:extLst>
              <a:ext uri="{FF2B5EF4-FFF2-40B4-BE49-F238E27FC236}">
                <a16:creationId xmlns:a16="http://schemas.microsoft.com/office/drawing/2014/main" id="{53C9EC6E-1F3A-4781-A036-795CBEB2D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32110" y="3532641"/>
            <a:ext cx="1727200" cy="360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0.060(</a:t>
            </a:r>
            <a:r>
              <a:rPr lang="zh-CN" altLang="en-US" sz="1600" dirty="0">
                <a:solidFill>
                  <a:srgbClr val="C00000"/>
                </a:solidFill>
                <a:latin typeface="宋体" panose="02010600030101010101" pitchFamily="2" charset="-122"/>
              </a:rPr>
              <a:t>最小间隙</a:t>
            </a:r>
            <a:r>
              <a:rPr lang="zh-CN" altLang="en-US" sz="1600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）</a:t>
            </a:r>
            <a:r>
              <a:rPr lang="zh-CN" altLang="en-US" sz="2800" dirty="0">
                <a:solidFill>
                  <a:srgbClr val="C00000"/>
                </a:solidFill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533543" name="Rectangle 39">
            <a:extLst>
              <a:ext uri="{FF2B5EF4-FFF2-40B4-BE49-F238E27FC236}">
                <a16:creationId xmlns:a16="http://schemas.microsoft.com/office/drawing/2014/main" id="{A1CEF6C6-D2C0-48DE-AD0A-8580252FB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1935" y="4489451"/>
            <a:ext cx="244792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1800" dirty="0">
                <a:solidFill>
                  <a:srgbClr val="C00000"/>
                </a:solidFill>
                <a:latin typeface="宋体" panose="02010600030101010101" pitchFamily="2" charset="-122"/>
              </a:rPr>
              <a:t>间隙公差</a:t>
            </a:r>
            <a:r>
              <a:rPr lang="zh-CN" altLang="en-US" sz="1800" dirty="0">
                <a:solidFill>
                  <a:schemeClr val="hlink"/>
                </a:solidFill>
                <a:latin typeface="宋体" panose="02010600030101010101" pitchFamily="2" charset="-122"/>
              </a:rPr>
              <a:t>：</a:t>
            </a:r>
            <a:r>
              <a:rPr lang="en-US" altLang="zh-CN" sz="1800" dirty="0" err="1">
                <a:solidFill>
                  <a:srgbClr val="0000FF"/>
                </a:solidFill>
                <a:latin typeface="宋体" panose="02010600030101010101" pitchFamily="2" charset="-122"/>
              </a:rPr>
              <a:t>Tf</a:t>
            </a:r>
            <a:r>
              <a:rPr lang="en-US" altLang="zh-CN" sz="1800" dirty="0">
                <a:solidFill>
                  <a:srgbClr val="0000FF"/>
                </a:solidFill>
                <a:latin typeface="宋体" panose="02010600030101010101" pitchFamily="2" charset="-122"/>
              </a:rPr>
              <a:t>=0.034</a:t>
            </a:r>
            <a:r>
              <a:rPr lang="zh-CN" altLang="en-US" sz="2800" dirty="0">
                <a:latin typeface="Tahoma" panose="020B0604030504040204" pitchFamily="34" charset="0"/>
              </a:rPr>
              <a:t>　　　　　</a:t>
            </a:r>
          </a:p>
        </p:txBody>
      </p:sp>
      <p:sp>
        <p:nvSpPr>
          <p:cNvPr id="533544" name="Rectangle 40">
            <a:extLst>
              <a:ext uri="{FF2B5EF4-FFF2-40B4-BE49-F238E27FC236}">
                <a16:creationId xmlns:a16="http://schemas.microsoft.com/office/drawing/2014/main" id="{DB94CCD5-3B2F-4FB5-A816-BBBF66266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034" y="3338514"/>
            <a:ext cx="64770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 dirty="0" err="1">
                <a:solidFill>
                  <a:srgbClr val="C00000"/>
                </a:solidFill>
                <a:latin typeface="宋体" panose="02010600030101010101" pitchFamily="2" charset="-122"/>
              </a:rPr>
              <a:t>T</a:t>
            </a:r>
            <a:r>
              <a:rPr lang="en-US" altLang="zh-CN" sz="1600" dirty="0" err="1">
                <a:solidFill>
                  <a:srgbClr val="C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800" dirty="0">
                <a:solidFill>
                  <a:srgbClr val="C00000"/>
                </a:solidFill>
                <a:latin typeface="Tahoma" panose="020B0604030504040204" pitchFamily="34" charset="0"/>
              </a:rPr>
              <a:t>　　　　　</a:t>
            </a:r>
          </a:p>
        </p:txBody>
      </p:sp>
      <p:pic>
        <p:nvPicPr>
          <p:cNvPr id="533545" name="Picture 41">
            <a:extLst>
              <a:ext uri="{FF2B5EF4-FFF2-40B4-BE49-F238E27FC236}">
                <a16:creationId xmlns:a16="http://schemas.microsoft.com/office/drawing/2014/main" id="{973149F0-2B5C-449B-BC23-BB03A8F00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3578" y="3024846"/>
            <a:ext cx="3307185" cy="245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3546" name="Picture 42">
            <a:extLst>
              <a:ext uri="{FF2B5EF4-FFF2-40B4-BE49-F238E27FC236}">
                <a16:creationId xmlns:a16="http://schemas.microsoft.com/office/drawing/2014/main" id="{C717E302-F8B8-4CBC-8BB2-130BAC4E9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3640" y="2933025"/>
            <a:ext cx="1295400" cy="88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3547" name="Picture 43">
            <a:extLst>
              <a:ext uri="{FF2B5EF4-FFF2-40B4-BE49-F238E27FC236}">
                <a16:creationId xmlns:a16="http://schemas.microsoft.com/office/drawing/2014/main" id="{A1DF1A14-8A67-493C-9C9B-CDA3C6559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6139" y="4581526"/>
            <a:ext cx="1296987" cy="92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3548" name="Rectangle 44">
            <a:extLst>
              <a:ext uri="{FF2B5EF4-FFF2-40B4-BE49-F238E27FC236}">
                <a16:creationId xmlns:a16="http://schemas.microsoft.com/office/drawing/2014/main" id="{58DE164D-734A-456D-B9DA-14502433D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3141664"/>
            <a:ext cx="863600" cy="287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+0.041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533549" name="Rectangle 45">
            <a:extLst>
              <a:ext uri="{FF2B5EF4-FFF2-40B4-BE49-F238E27FC236}">
                <a16:creationId xmlns:a16="http://schemas.microsoft.com/office/drawing/2014/main" id="{311118BA-1B87-474A-BA9C-E3E936126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3644901"/>
            <a:ext cx="863600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+0.02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533550" name="Rectangle 46">
            <a:extLst>
              <a:ext uri="{FF2B5EF4-FFF2-40B4-BE49-F238E27FC236}">
                <a16:creationId xmlns:a16="http://schemas.microsoft.com/office/drawing/2014/main" id="{C362F2FE-B333-4EFD-8CC2-52580A668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1" y="4724401"/>
            <a:ext cx="720725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-0.04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533551" name="Rectangle 47">
            <a:extLst>
              <a:ext uri="{FF2B5EF4-FFF2-40B4-BE49-F238E27FC236}">
                <a16:creationId xmlns:a16="http://schemas.microsoft.com/office/drawing/2014/main" id="{E8499051-1E20-4D00-9254-5D9F14AF0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100" y="5300664"/>
            <a:ext cx="863600" cy="288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-0.053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533552" name="Rectangle 48">
            <a:extLst>
              <a:ext uri="{FF2B5EF4-FFF2-40B4-BE49-F238E27FC236}">
                <a16:creationId xmlns:a16="http://schemas.microsoft.com/office/drawing/2014/main" id="{60EFACD7-83DC-4B34-AA93-00633E89DF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8668" y="2785620"/>
            <a:ext cx="7207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 dirty="0">
                <a:solidFill>
                  <a:srgbClr val="C00000"/>
                </a:solidFill>
                <a:latin typeface="方正隶书简体" pitchFamily="2" charset="-122"/>
                <a:ea typeface="方正隶书简体" pitchFamily="2" charset="-122"/>
              </a:rPr>
              <a:t>间隙</a:t>
            </a:r>
            <a:r>
              <a:rPr lang="zh-CN" altLang="en-US" sz="2800" dirty="0"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533553" name="Rectangle 49">
            <a:extLst>
              <a:ext uri="{FF2B5EF4-FFF2-40B4-BE49-F238E27FC236}">
                <a16:creationId xmlns:a16="http://schemas.microsoft.com/office/drawing/2014/main" id="{16D37B80-00DB-4EE3-95C9-D3C458EA5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8668" y="5023422"/>
            <a:ext cx="79216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过盈</a:t>
            </a:r>
          </a:p>
        </p:txBody>
      </p:sp>
      <p:sp>
        <p:nvSpPr>
          <p:cNvPr id="33" name="Rectangle 2">
            <a:extLst>
              <a:ext uri="{FF2B5EF4-FFF2-40B4-BE49-F238E27FC236}">
                <a16:creationId xmlns:a16="http://schemas.microsoft.com/office/drawing/2014/main" id="{DC3649FF-0B14-49F9-BB7A-192046B22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一  孔与轴配合概念</a:t>
            </a:r>
            <a:r>
              <a:rPr lang="zh-CN" altLang="en-US" kern="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335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3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3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33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33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3515" grpId="0" animBg="1"/>
      <p:bldP spid="533516" grpId="0" animBg="1"/>
      <p:bldP spid="533539" grpId="0"/>
      <p:bldP spid="533540" grpId="0"/>
      <p:bldP spid="533541" grpId="0"/>
      <p:bldP spid="533543" grpId="0"/>
      <p:bldP spid="533544" grpId="0"/>
      <p:bldP spid="533548" grpId="0"/>
      <p:bldP spid="533549" grpId="0"/>
      <p:bldP spid="533550" grpId="0"/>
      <p:bldP spid="533551" grpId="0"/>
      <p:bldP spid="533552" grpId="0"/>
      <p:bldP spid="53355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31">
            <a:extLst>
              <a:ext uri="{FF2B5EF4-FFF2-40B4-BE49-F238E27FC236}">
                <a16:creationId xmlns:a16="http://schemas.microsoft.com/office/drawing/2014/main" id="{D998807B-E9E7-4F42-8E2A-0464443017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3960" y="1305860"/>
            <a:ext cx="52004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课堂测验一：孔与轴的配合概念训练 </a:t>
            </a:r>
          </a:p>
        </p:txBody>
      </p:sp>
      <p:sp>
        <p:nvSpPr>
          <p:cNvPr id="28676" name="Rectangle 33">
            <a:extLst>
              <a:ext uri="{FF2B5EF4-FFF2-40B4-BE49-F238E27FC236}">
                <a16:creationId xmlns:a16="http://schemas.microsoft.com/office/drawing/2014/main" id="{57E041F7-DE5A-4B85-8289-43957FE474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629" y="1894561"/>
            <a:ext cx="11179664" cy="1436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．孔与轴配合的必要条件是： </a:t>
            </a:r>
            <a:r>
              <a:rPr lang="en-US" altLang="zh-CN" sz="2400" b="1" dirty="0">
                <a:latin typeface="宋体" panose="02010600030101010101" pitchFamily="2" charset="-122"/>
              </a:rPr>
              <a:t>(    )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A</a:t>
            </a:r>
            <a:r>
              <a:rPr lang="zh-CN" altLang="en-US" sz="2400" b="1" dirty="0">
                <a:latin typeface="宋体" panose="02010600030101010101" pitchFamily="2" charset="-122"/>
              </a:rPr>
              <a:t>．最小尺寸相同   </a:t>
            </a:r>
            <a:r>
              <a:rPr lang="en-US" altLang="zh-CN" sz="2400" b="1" dirty="0">
                <a:latin typeface="宋体" panose="02010600030101010101" pitchFamily="2" charset="-122"/>
              </a:rPr>
              <a:t>B</a:t>
            </a:r>
            <a:r>
              <a:rPr lang="zh-CN" altLang="en-US" sz="2400" b="1" dirty="0">
                <a:latin typeface="宋体" panose="02010600030101010101" pitchFamily="2" charset="-122"/>
              </a:rPr>
              <a:t>．实际尺寸相同  </a:t>
            </a:r>
            <a:r>
              <a:rPr lang="en-US" altLang="zh-CN" sz="2400" b="1" dirty="0">
                <a:latin typeface="宋体" panose="02010600030101010101" pitchFamily="2" charset="-122"/>
              </a:rPr>
              <a:t>C</a:t>
            </a:r>
            <a:r>
              <a:rPr lang="zh-CN" altLang="en-US" sz="2400" b="1" dirty="0">
                <a:latin typeface="宋体" panose="02010600030101010101" pitchFamily="2" charset="-122"/>
              </a:rPr>
              <a:t>．最大尺寸相同   </a:t>
            </a:r>
            <a:r>
              <a:rPr lang="en-US" altLang="zh-CN" sz="2400" b="1" dirty="0">
                <a:latin typeface="宋体" panose="02010600030101010101" pitchFamily="2" charset="-122"/>
              </a:rPr>
              <a:t>D</a:t>
            </a:r>
            <a:r>
              <a:rPr lang="zh-CN" altLang="en-US" sz="2400" b="1" dirty="0">
                <a:latin typeface="宋体" panose="02010600030101010101" pitchFamily="2" charset="-122"/>
              </a:rPr>
              <a:t>．基本尺寸相同   </a:t>
            </a:r>
          </a:p>
        </p:txBody>
      </p:sp>
      <p:sp>
        <p:nvSpPr>
          <p:cNvPr id="28677" name="Rectangle 34">
            <a:extLst>
              <a:ext uri="{FF2B5EF4-FFF2-40B4-BE49-F238E27FC236}">
                <a16:creationId xmlns:a16="http://schemas.microsoft.com/office/drawing/2014/main" id="{42A02A11-6316-434D-87C4-146567BCB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9" y="4836084"/>
            <a:ext cx="8561959" cy="11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4667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4</a:t>
            </a:r>
            <a:r>
              <a:rPr lang="zh-CN" altLang="en-US" sz="2400" b="1" dirty="0">
                <a:latin typeface="宋体" panose="02010600030101010101" pitchFamily="2" charset="-122"/>
              </a:rPr>
              <a:t>、画下列孔与轴的配合公差图。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</a:t>
            </a: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Φ30H7</a:t>
            </a:r>
            <a:r>
              <a:rPr lang="zh-CN" altLang="en-US" sz="2400" b="1" dirty="0">
                <a:latin typeface="宋体" panose="02010600030101010101" pitchFamily="2" charset="-122"/>
              </a:rPr>
              <a:t>／</a:t>
            </a:r>
            <a:r>
              <a:rPr lang="en-US" altLang="zh-CN" sz="2400" b="1" dirty="0">
                <a:latin typeface="宋体" panose="02010600030101010101" pitchFamily="2" charset="-122"/>
              </a:rPr>
              <a:t>f6    </a:t>
            </a:r>
            <a:r>
              <a:rPr lang="zh-CN" altLang="pt-BR" sz="2400" b="1" dirty="0">
                <a:latin typeface="宋体" panose="02010600030101010101" pitchFamily="2" charset="-122"/>
              </a:rPr>
              <a:t>　　　　　　　　　</a:t>
            </a: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Φ30N7</a:t>
            </a:r>
            <a:r>
              <a:rPr lang="zh-CN" altLang="en-US" sz="2400" b="1" dirty="0">
                <a:latin typeface="宋体" panose="02010600030101010101" pitchFamily="2" charset="-122"/>
              </a:rPr>
              <a:t>／</a:t>
            </a:r>
            <a:r>
              <a:rPr lang="en-US" altLang="zh-CN" sz="2400" b="1" dirty="0">
                <a:latin typeface="宋体" panose="02010600030101010101" pitchFamily="2" charset="-122"/>
              </a:rPr>
              <a:t>h6</a:t>
            </a:r>
          </a:p>
        </p:txBody>
      </p:sp>
      <p:sp>
        <p:nvSpPr>
          <p:cNvPr id="28678" name="Rectangle 35">
            <a:extLst>
              <a:ext uri="{FF2B5EF4-FFF2-40B4-BE49-F238E27FC236}">
                <a16:creationId xmlns:a16="http://schemas.microsoft.com/office/drawing/2014/main" id="{53C8F973-EFE2-4B6C-91DB-7709D4EDB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9" y="3636205"/>
            <a:ext cx="1189808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4667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</a:rPr>
              <a:t>Φ30H7</a:t>
            </a:r>
            <a:r>
              <a:rPr lang="zh-CN" altLang="en-US" sz="2400" b="1" dirty="0">
                <a:latin typeface="宋体" panose="02010600030101010101" pitchFamily="2" charset="-122"/>
              </a:rPr>
              <a:t>／</a:t>
            </a:r>
            <a:r>
              <a:rPr lang="en-US" altLang="zh-CN" sz="2400" b="1" dirty="0">
                <a:latin typeface="宋体" panose="02010600030101010101" pitchFamily="2" charset="-122"/>
              </a:rPr>
              <a:t>f6 </a:t>
            </a:r>
            <a:r>
              <a:rPr lang="zh-CN" altLang="en-US" sz="2400" b="1" dirty="0">
                <a:latin typeface="宋体" panose="02010600030101010101" pitchFamily="2" charset="-122"/>
              </a:rPr>
              <a:t>的配合尺寸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，配合公差 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；             </a:t>
            </a:r>
          </a:p>
        </p:txBody>
      </p:sp>
      <p:sp>
        <p:nvSpPr>
          <p:cNvPr id="28679" name="Rectangle 36">
            <a:extLst>
              <a:ext uri="{FF2B5EF4-FFF2-40B4-BE49-F238E27FC236}">
                <a16:creationId xmlns:a16="http://schemas.microsoft.com/office/drawing/2014/main" id="{735732F0-57BB-4FF6-9F6A-98AA4D2277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429" y="4283905"/>
            <a:ext cx="1117966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4667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latin typeface="宋体" panose="02010600030101010101" pitchFamily="2" charset="-122"/>
              </a:rPr>
              <a:t>Φ40N7</a:t>
            </a:r>
            <a:r>
              <a:rPr lang="zh-CN" altLang="en-US" sz="2400" b="1" dirty="0">
                <a:latin typeface="宋体" panose="02010600030101010101" pitchFamily="2" charset="-122"/>
              </a:rPr>
              <a:t>／</a:t>
            </a:r>
            <a:r>
              <a:rPr lang="en-US" altLang="zh-CN" sz="2400" b="1" dirty="0">
                <a:latin typeface="宋体" panose="02010600030101010101" pitchFamily="2" charset="-122"/>
              </a:rPr>
              <a:t>h6</a:t>
            </a:r>
            <a:r>
              <a:rPr lang="zh-CN" altLang="en-US" sz="2400" b="1" dirty="0">
                <a:latin typeface="宋体" panose="02010600030101010101" pitchFamily="2" charset="-122"/>
              </a:rPr>
              <a:t>的配合尺寸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，配合公差 </a:t>
            </a:r>
            <a:r>
              <a:rPr lang="zh-CN" altLang="en-US" sz="2400" b="1" u="sng" dirty="0">
                <a:latin typeface="宋体" panose="02010600030101010101" pitchFamily="2" charset="-122"/>
              </a:rPr>
              <a:t>             </a:t>
            </a:r>
            <a:r>
              <a:rPr lang="zh-CN" altLang="en-US" sz="2400" b="1" dirty="0">
                <a:latin typeface="宋体" panose="02010600030101010101" pitchFamily="2" charset="-122"/>
              </a:rPr>
              <a:t>；            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B9B34850-8731-4E05-97B9-6EEDE78F29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9632496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一  孔与轴配合概念</a:t>
            </a:r>
            <a:r>
              <a:rPr lang="zh-CN" altLang="en-US" kern="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6E7D52F0-59A1-4FD5-9712-9334767FF638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41074" y="1475719"/>
            <a:ext cx="6950075" cy="768350"/>
          </a:xfrm>
        </p:spPr>
        <p:txBody>
          <a:bodyPr>
            <a:noAutofit/>
          </a:bodyPr>
          <a:lstStyle/>
          <a:p>
            <a:pPr algn="l" eaLnBrk="1" hangingPunct="1"/>
            <a:r>
              <a:rPr lang="zh-CN" altLang="en-US" sz="4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二 配合</a:t>
            </a:r>
            <a:r>
              <a:rPr lang="zh-CN" altLang="en-US" sz="4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种类</a:t>
            </a:r>
            <a:r>
              <a:rPr lang="zh-CN" altLang="en-US" sz="4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及其</a:t>
            </a:r>
            <a:r>
              <a:rPr lang="zh-CN" altLang="en-US" sz="4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特性</a:t>
            </a:r>
          </a:p>
        </p:txBody>
      </p:sp>
      <p:pic>
        <p:nvPicPr>
          <p:cNvPr id="715781" name="Picture 5">
            <a:extLst>
              <a:ext uri="{FF2B5EF4-FFF2-40B4-BE49-F238E27FC236}">
                <a16:creationId xmlns:a16="http://schemas.microsoft.com/office/drawing/2014/main" id="{37B11104-9DC8-4872-9C0F-F43CCB61C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614" y="2232162"/>
            <a:ext cx="2071688" cy="30416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5782" name="Picture 6">
            <a:extLst>
              <a:ext uri="{FF2B5EF4-FFF2-40B4-BE49-F238E27FC236}">
                <a16:creationId xmlns:a16="http://schemas.microsoft.com/office/drawing/2014/main" id="{B2CCD016-3506-4133-AD27-A49EDBA5C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539" y="2232163"/>
            <a:ext cx="2268538" cy="302418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5783" name="Rectangle 7">
            <a:extLst>
              <a:ext uri="{FF2B5EF4-FFF2-40B4-BE49-F238E27FC236}">
                <a16:creationId xmlns:a16="http://schemas.microsoft.com/office/drawing/2014/main" id="{6BD8C12C-D31A-4519-B6E9-589568F334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9414" y="5327787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间隙配合</a:t>
            </a:r>
          </a:p>
        </p:txBody>
      </p:sp>
      <p:sp>
        <p:nvSpPr>
          <p:cNvPr id="715784" name="Rectangle 8">
            <a:extLst>
              <a:ext uri="{FF2B5EF4-FFF2-40B4-BE49-F238E27FC236}">
                <a16:creationId xmlns:a16="http://schemas.microsoft.com/office/drawing/2014/main" id="{7B1013AD-80F2-4F13-A1CF-8D9793808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18927" y="5356362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过盈配合</a:t>
            </a:r>
          </a:p>
        </p:txBody>
      </p:sp>
      <p:sp>
        <p:nvSpPr>
          <p:cNvPr id="715786" name="Rectangle 10">
            <a:extLst>
              <a:ext uri="{FF2B5EF4-FFF2-40B4-BE49-F238E27FC236}">
                <a16:creationId xmlns:a16="http://schemas.microsoft.com/office/drawing/2014/main" id="{A6128A39-85EA-4A7E-9B64-57D4AFE2DE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9414" y="1584462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孔＞轴</a:t>
            </a:r>
          </a:p>
        </p:txBody>
      </p:sp>
      <p:sp>
        <p:nvSpPr>
          <p:cNvPr id="715787" name="Rectangle 11">
            <a:extLst>
              <a:ext uri="{FF2B5EF4-FFF2-40B4-BE49-F238E27FC236}">
                <a16:creationId xmlns:a16="http://schemas.microsoft.com/office/drawing/2014/main" id="{C22B8B41-8FDE-4200-B1BD-77689B95B9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61802" y="1584462"/>
            <a:ext cx="1022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孔</a:t>
            </a:r>
            <a:r>
              <a:rPr lang="zh-CN" altLang="en-US" sz="1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＜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轴</a:t>
            </a:r>
          </a:p>
        </p:txBody>
      </p:sp>
      <p:pic>
        <p:nvPicPr>
          <p:cNvPr id="715788" name="Picture 12">
            <a:extLst>
              <a:ext uri="{FF2B5EF4-FFF2-40B4-BE49-F238E27FC236}">
                <a16:creationId xmlns:a16="http://schemas.microsoft.com/office/drawing/2014/main" id="{3D6B8229-36FD-443E-BBCB-E6D16FD378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978" y="3240224"/>
            <a:ext cx="915987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5789" name="Picture 13">
            <a:extLst>
              <a:ext uri="{FF2B5EF4-FFF2-40B4-BE49-F238E27FC236}">
                <a16:creationId xmlns:a16="http://schemas.microsoft.com/office/drawing/2014/main" id="{972906A8-799F-4172-B4C3-69987BE02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927" y="3240224"/>
            <a:ext cx="1079500" cy="80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5792" name="Rectangle 16">
            <a:extLst>
              <a:ext uri="{FF2B5EF4-FFF2-40B4-BE49-F238E27FC236}">
                <a16:creationId xmlns:a16="http://schemas.microsoft.com/office/drawing/2014/main" id="{49E0F6CF-2D01-4721-9035-801E90999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149" y="3599793"/>
            <a:ext cx="3751348" cy="46166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、理解配合种类及其特性</a:t>
            </a:r>
          </a:p>
        </p:txBody>
      </p:sp>
      <p:sp>
        <p:nvSpPr>
          <p:cNvPr id="715793" name="Rectangle 17">
            <a:extLst>
              <a:ext uri="{FF2B5EF4-FFF2-40B4-BE49-F238E27FC236}">
                <a16:creationId xmlns:a16="http://schemas.microsoft.com/office/drawing/2014/main" id="{580633E2-2FDB-43EA-922F-9F5B162F63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9150" y="4391956"/>
            <a:ext cx="3751347" cy="461665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、能正确判断配合种类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9F46FD53-4B8E-4EA1-B893-A1F5FFF256E2}"/>
              </a:ext>
            </a:extLst>
          </p:cNvPr>
          <p:cNvSpPr txBox="1">
            <a:spLocks/>
          </p:cNvSpPr>
          <p:nvPr/>
        </p:nvSpPr>
        <p:spPr>
          <a:xfrm>
            <a:off x="849086" y="154897"/>
            <a:ext cx="1959428" cy="5526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内容提要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57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5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5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5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57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57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57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57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15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57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15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157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57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57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5783" grpId="0"/>
      <p:bldP spid="715784" grpId="0"/>
      <p:bldP spid="715786" grpId="0"/>
      <p:bldP spid="71578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3" name="Rectangle 5">
            <a:extLst>
              <a:ext uri="{FF2B5EF4-FFF2-40B4-BE49-F238E27FC236}">
                <a16:creationId xmlns:a16="http://schemas.microsoft.com/office/drawing/2014/main" id="{867DDF0C-A7FC-4B62-A562-EE16A83DE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339" y="1185070"/>
            <a:ext cx="3775075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一）、间隙配合及</a:t>
            </a: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特性</a:t>
            </a:r>
          </a:p>
        </p:txBody>
      </p:sp>
      <p:sp>
        <p:nvSpPr>
          <p:cNvPr id="534534" name="Rectangle 6">
            <a:extLst>
              <a:ext uri="{FF2B5EF4-FFF2-40B4-BE49-F238E27FC236}">
                <a16:creationId xmlns:a16="http://schemas.microsoft.com/office/drawing/2014/main" id="{BCF6E448-3F7F-4649-8EAB-CA042DC09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5984" y="1816236"/>
            <a:ext cx="5905500" cy="19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    1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）孔和轴装配后有间隙；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   </a:t>
            </a: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）孔公差带在轴公差带之上；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   </a:t>
            </a: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）配合公差在间隙区合格。</a:t>
            </a:r>
            <a:r>
              <a:rPr lang="zh-CN" altLang="en-US" sz="2400" b="1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pic>
        <p:nvPicPr>
          <p:cNvPr id="534537" name="Picture 9">
            <a:extLst>
              <a:ext uri="{FF2B5EF4-FFF2-40B4-BE49-F238E27FC236}">
                <a16:creationId xmlns:a16="http://schemas.microsoft.com/office/drawing/2014/main" id="{5B51AB4C-4E0F-4616-9880-8AA118308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9" y="1985169"/>
            <a:ext cx="2643187" cy="4735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538" name="Picture 10">
            <a:extLst>
              <a:ext uri="{FF2B5EF4-FFF2-40B4-BE49-F238E27FC236}">
                <a16:creationId xmlns:a16="http://schemas.microsoft.com/office/drawing/2014/main" id="{9E5263AC-F3E0-4B6D-9603-6ADF219B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875" y="4063774"/>
            <a:ext cx="3840843" cy="2409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539" name="Picture 11">
            <a:extLst>
              <a:ext uri="{FF2B5EF4-FFF2-40B4-BE49-F238E27FC236}">
                <a16:creationId xmlns:a16="http://schemas.microsoft.com/office/drawing/2014/main" id="{CCA5CFD1-7EDB-4AE6-A0D0-1D8B082C08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858" y="4086112"/>
            <a:ext cx="4294068" cy="2286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4540" name="Picture 12">
            <a:extLst>
              <a:ext uri="{FF2B5EF4-FFF2-40B4-BE49-F238E27FC236}">
                <a16:creationId xmlns:a16="http://schemas.microsoft.com/office/drawing/2014/main" id="{19682C6D-A7B0-4BC5-845A-D15BB9383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994" y="3429000"/>
            <a:ext cx="915987" cy="719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4541" name="Rectangle 13">
            <a:extLst>
              <a:ext uri="{FF2B5EF4-FFF2-40B4-BE49-F238E27FC236}">
                <a16:creationId xmlns:a16="http://schemas.microsoft.com/office/drawing/2014/main" id="{0CF42BD8-CB91-4514-A686-F973B62885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662" y="3869418"/>
            <a:ext cx="4905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上</a:t>
            </a:r>
          </a:p>
        </p:txBody>
      </p:sp>
      <p:sp>
        <p:nvSpPr>
          <p:cNvPr id="534542" name="Rectangle 14">
            <a:extLst>
              <a:ext uri="{FF2B5EF4-FFF2-40B4-BE49-F238E27FC236}">
                <a16:creationId xmlns:a16="http://schemas.microsoft.com/office/drawing/2014/main" id="{CF7DCAF0-72F7-4718-A68E-4ECB92C9B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0225" y="5915706"/>
            <a:ext cx="81234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下</a:t>
            </a:r>
          </a:p>
        </p:txBody>
      </p:sp>
      <p:sp>
        <p:nvSpPr>
          <p:cNvPr id="534543" name="Rectangle 15">
            <a:extLst>
              <a:ext uri="{FF2B5EF4-FFF2-40B4-BE49-F238E27FC236}">
                <a16:creationId xmlns:a16="http://schemas.microsoft.com/office/drawing/2014/main" id="{85C83BF6-EB18-4559-9EEC-2792F1403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0013" y="1186657"/>
            <a:ext cx="1962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  <a:ea typeface="方正隶书简体" pitchFamily="2" charset="-122"/>
              </a:rPr>
              <a:t>（动配合）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0FE60E16-F15E-422A-A93A-51B73A1680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8076" y="50800"/>
            <a:ext cx="6950075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algn="r" eaLnBrk="1" hangingPunct="1">
              <a:defRPr/>
            </a:pPr>
            <a:endParaRPr lang="zh-CN" altLang="en-US" kern="0" dirty="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5491D63E-1122-448C-AE86-FCDBE78802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4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4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4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4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34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4541" grpId="0"/>
      <p:bldP spid="5345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24989662-7A31-4F7D-A2F5-CE407831FA4D}"/>
              </a:ext>
            </a:extLst>
          </p:cNvPr>
          <p:cNvSpPr/>
          <p:nvPr/>
        </p:nvSpPr>
        <p:spPr>
          <a:xfrm>
            <a:off x="609600" y="1001039"/>
            <a:ext cx="109728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/>
            <a:r>
              <a:rPr lang="en-US" altLang="zh-CN" dirty="0"/>
              <a:t>3-5  </a:t>
            </a:r>
            <a:r>
              <a:rPr lang="zh-CN" altLang="en-US" dirty="0"/>
              <a:t>仅查表</a:t>
            </a:r>
            <a:r>
              <a:rPr lang="en-US" altLang="zh-CN" dirty="0"/>
              <a:t>3.4</a:t>
            </a:r>
            <a:r>
              <a:rPr lang="zh-CN" altLang="en-US" dirty="0"/>
              <a:t>和表</a:t>
            </a:r>
            <a:r>
              <a:rPr lang="en-US" altLang="zh-CN" dirty="0"/>
              <a:t>3.7</a:t>
            </a:r>
            <a:r>
              <a:rPr lang="zh-CN" altLang="en-US" dirty="0"/>
              <a:t>绘出下列相配合的孔、轴公差带图，并说明各配合代号的含义及配合性质：</a:t>
            </a:r>
          </a:p>
          <a:p>
            <a:pPr indent="-457200"/>
            <a:r>
              <a:rPr lang="zh-CN" altLang="en-US" dirty="0"/>
              <a:t>   </a:t>
            </a:r>
            <a:r>
              <a:rPr lang="en-US" altLang="zh-CN" dirty="0"/>
              <a:t>(1) 18H7/h6     (5) 60R7/h6    (6) 85H8/js7    (8) 60K7/d6   (10) 20K7/h6 </a:t>
            </a:r>
          </a:p>
          <a:p>
            <a:pPr indent="-457200"/>
            <a:r>
              <a:rPr lang="en-US" altLang="zh-CN" dirty="0"/>
              <a:t>3-6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，要求配合的最大间隙为</a:t>
            </a:r>
            <a:r>
              <a:rPr lang="en-US" altLang="zh-CN" dirty="0"/>
              <a:t>+0.013mm</a:t>
            </a:r>
            <a:r>
              <a:rPr lang="zh-CN" altLang="en-US" dirty="0"/>
              <a:t>，最大过盈为</a:t>
            </a:r>
            <a:r>
              <a:rPr lang="en-US" altLang="zh-CN" dirty="0"/>
              <a:t>-0.021mm</a:t>
            </a:r>
            <a:r>
              <a:rPr lang="zh-CN" altLang="en-US" dirty="0"/>
              <a:t>，试决定孔、轴公差等级，选择适当的配合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</a:p>
          <a:p>
            <a:pPr indent="-457200"/>
            <a:r>
              <a:rPr lang="en-US" altLang="zh-CN" dirty="0"/>
              <a:t>3-7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，按设计要求，配合的过盈应为</a:t>
            </a:r>
            <a:r>
              <a:rPr lang="en-US" altLang="zh-CN" dirty="0"/>
              <a:t>-0.014</a:t>
            </a:r>
            <a:r>
              <a:rPr lang="zh-CN" altLang="en-US" dirty="0"/>
              <a:t>到</a:t>
            </a:r>
            <a:r>
              <a:rPr lang="en-US" altLang="zh-CN" dirty="0"/>
              <a:t>-0.048mm</a:t>
            </a:r>
            <a:r>
              <a:rPr lang="zh-CN" altLang="en-US" dirty="0"/>
              <a:t>。试决定孔、轴公差等级，按基孔制选定适当的配合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</a:p>
          <a:p>
            <a:pPr indent="-457200"/>
            <a:r>
              <a:rPr lang="en-US" altLang="zh-CN" dirty="0"/>
              <a:t>3-8  </a:t>
            </a:r>
            <a:r>
              <a:rPr lang="zh-CN" altLang="en-US" dirty="0"/>
              <a:t>有一配合，基本尺寸为 </a:t>
            </a:r>
            <a:r>
              <a:rPr lang="en-US" altLang="zh-CN" dirty="0"/>
              <a:t>25mm</a:t>
            </a:r>
            <a:r>
              <a:rPr lang="zh-CN" altLang="en-US" dirty="0"/>
              <a:t>，按设计要求，配合的间隙应为</a:t>
            </a:r>
            <a:r>
              <a:rPr lang="en-US" altLang="zh-CN" dirty="0"/>
              <a:t>0</a:t>
            </a:r>
            <a:r>
              <a:rPr lang="zh-CN" altLang="en-US" dirty="0"/>
              <a:t>到</a:t>
            </a:r>
            <a:r>
              <a:rPr lang="en-US" altLang="zh-CN" dirty="0"/>
              <a:t>+0.066mm</a:t>
            </a:r>
            <a:r>
              <a:rPr lang="zh-CN" altLang="en-US" dirty="0"/>
              <a:t>。试决定孔、轴的公差等级，按基轴制选定适当的配合</a:t>
            </a:r>
            <a:r>
              <a:rPr lang="en-US" altLang="zh-CN" dirty="0"/>
              <a:t>(</a:t>
            </a:r>
            <a:r>
              <a:rPr lang="zh-CN" altLang="en-US" dirty="0"/>
              <a:t>写出代号</a:t>
            </a:r>
            <a:r>
              <a:rPr lang="en-US" altLang="zh-CN" dirty="0"/>
              <a:t>)</a:t>
            </a:r>
            <a:r>
              <a:rPr lang="zh-CN" altLang="en-US" dirty="0"/>
              <a:t>并绘出公差带图。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2B99F50D-4AAD-47B2-91BB-5DC958A5AE59}"/>
              </a:ext>
            </a:extLst>
          </p:cNvPr>
          <p:cNvSpPr txBox="1">
            <a:spLocks/>
          </p:cNvSpPr>
          <p:nvPr/>
        </p:nvSpPr>
        <p:spPr>
          <a:xfrm>
            <a:off x="737002" y="122238"/>
            <a:ext cx="8642350" cy="582612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本章作业</a:t>
            </a:r>
          </a:p>
        </p:txBody>
      </p:sp>
    </p:spTree>
    <p:extLst>
      <p:ext uri="{BB962C8B-B14F-4D97-AF65-F5344CB8AC3E}">
        <p14:creationId xmlns:p14="http://schemas.microsoft.com/office/powerpoint/2010/main" val="33990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40" name="Rectangle 4">
            <a:extLst>
              <a:ext uri="{FF2B5EF4-FFF2-40B4-BE49-F238E27FC236}">
                <a16:creationId xmlns:a16="http://schemas.microsoft.com/office/drawing/2014/main" id="{607FDDFA-F0FE-4F29-9604-7A9065301CB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1792" y="3595688"/>
            <a:ext cx="8559800" cy="3211512"/>
          </a:xfrm>
          <a:noFill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间隙配合关系式</a:t>
            </a: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:</a:t>
            </a:r>
            <a:endParaRPr lang="zh-CN" altLang="en-US" sz="2800" dirty="0">
              <a:solidFill>
                <a:schemeClr val="hlink"/>
              </a:solidFill>
              <a:latin typeface="方正隶书简体" pitchFamily="2" charset="-122"/>
              <a:ea typeface="方正隶书简体" pitchFamily="2" charset="-122"/>
            </a:endParaRP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）最大间隙：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Xmax</a:t>
            </a: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Dmax</a:t>
            </a:r>
            <a:r>
              <a:rPr lang="en-US" altLang="zh-CN" sz="2800" u="sng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dmin</a:t>
            </a: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 = ES - 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ei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；</a:t>
            </a: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）最小间隙：</a:t>
            </a:r>
            <a:r>
              <a:rPr lang="en-US" altLang="zh-CN" sz="2800" dirty="0" err="1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Xmin</a:t>
            </a: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= </a:t>
            </a:r>
            <a:r>
              <a:rPr lang="en-US" altLang="zh-CN" sz="2800" b="1" u="sng" dirty="0" err="1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Dmin</a:t>
            </a:r>
            <a:r>
              <a:rPr lang="en-US" altLang="zh-CN" sz="2800" u="sng" dirty="0">
                <a:solidFill>
                  <a:schemeClr val="hlink"/>
                </a:solidFill>
                <a:latin typeface="宋体" panose="02010600030101010101" pitchFamily="2" charset="-122"/>
                <a:ea typeface="方正隶书简体" pitchFamily="2" charset="-122"/>
              </a:rPr>
              <a:t>–</a:t>
            </a:r>
            <a:r>
              <a:rPr lang="en-US" altLang="zh-CN" sz="2800" b="1" u="sng" dirty="0" err="1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dmax</a:t>
            </a: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= EI - es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；</a:t>
            </a:r>
          </a:p>
          <a:p>
            <a:pPr indent="1809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）配合公差（间隙公差）：</a:t>
            </a:r>
            <a:r>
              <a:rPr lang="en-US" altLang="zh-CN" sz="2800" dirty="0" err="1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Xmax</a:t>
            </a:r>
            <a:r>
              <a:rPr lang="en-US" altLang="zh-CN" sz="2800" b="1" u="sng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Xmin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。</a:t>
            </a:r>
          </a:p>
        </p:txBody>
      </p:sp>
      <p:pic>
        <p:nvPicPr>
          <p:cNvPr id="31748" name="Picture 15" descr="3-3">
            <a:extLst>
              <a:ext uri="{FF2B5EF4-FFF2-40B4-BE49-F238E27FC236}">
                <a16:creationId xmlns:a16="http://schemas.microsoft.com/office/drawing/2014/main" id="{866687A1-1677-42D2-A00A-CFA42716CA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094" y="4205687"/>
            <a:ext cx="3164114" cy="260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F429515E-3950-49C5-BAE3-EC4E70D16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06A37E7-4F48-4D14-B09A-8935824BB157}"/>
              </a:ext>
            </a:extLst>
          </p:cNvPr>
          <p:cNvSpPr/>
          <p:nvPr/>
        </p:nvSpPr>
        <p:spPr>
          <a:xfrm>
            <a:off x="604157" y="1076236"/>
            <a:ext cx="10983686" cy="1955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ea typeface="方正隶书简体" pitchFamily="2" charset="-122"/>
              </a:rPr>
              <a:t>间隙配合</a:t>
            </a:r>
            <a:r>
              <a:rPr lang="zh-CN" altLang="en-US" sz="2800" dirty="0">
                <a:ea typeface="方正隶书简体" pitchFamily="2" charset="-122"/>
              </a:rPr>
              <a:t>主要用于孔、轴间的活动联结。间隙的作用在于贮藏润滑油，补偿温度变化引起的热变形，补偿弹性变形及制造与安装误差等。间隙的大小影响孔、轴间相对运动的活动程度。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40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4" name="Rectangle 4">
            <a:extLst>
              <a:ext uri="{FF2B5EF4-FFF2-40B4-BE49-F238E27FC236}">
                <a16:creationId xmlns:a16="http://schemas.microsoft.com/office/drawing/2014/main" id="{7D786F51-F793-49D4-B9EB-00EFA233BB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189038"/>
            <a:ext cx="5040313" cy="503237"/>
          </a:xfrm>
          <a:noFill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二）、过盈配合</a:t>
            </a:r>
            <a:r>
              <a:rPr lang="zh-CN" altLang="en-US" sz="2800" dirty="0">
                <a:solidFill>
                  <a:srgbClr val="0000FF"/>
                </a:solidFill>
                <a:ea typeface="方正隶书简体" pitchFamily="2" charset="-122"/>
              </a:rPr>
              <a:t>及特性</a:t>
            </a:r>
            <a:endParaRPr lang="zh-CN" altLang="en-US" sz="2800" dirty="0"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552966" name="Rectangle 6">
            <a:extLst>
              <a:ext uri="{FF2B5EF4-FFF2-40B4-BE49-F238E27FC236}">
                <a16:creationId xmlns:a16="http://schemas.microsoft.com/office/drawing/2014/main" id="{E264DA43-E665-4F74-A088-4BE2DDF03E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6146" y="1623853"/>
            <a:ext cx="5688012" cy="1955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）孔和轴装配后有过盈；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）孔公差带在轴公差带之下；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）配合公差在过盈区合格。</a:t>
            </a:r>
            <a:r>
              <a:rPr lang="zh-CN" altLang="en-US" sz="2400" b="1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pic>
        <p:nvPicPr>
          <p:cNvPr id="552968" name="Picture 8">
            <a:extLst>
              <a:ext uri="{FF2B5EF4-FFF2-40B4-BE49-F238E27FC236}">
                <a16:creationId xmlns:a16="http://schemas.microsoft.com/office/drawing/2014/main" id="{2A941D6A-E21C-487A-BD18-924715EFC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874" y="1844676"/>
            <a:ext cx="3251201" cy="4783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69" name="Picture 9">
            <a:extLst>
              <a:ext uri="{FF2B5EF4-FFF2-40B4-BE49-F238E27FC236}">
                <a16:creationId xmlns:a16="http://schemas.microsoft.com/office/drawing/2014/main" id="{EF05ABFC-1D16-4D90-B03B-FA261EF724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482" y="3744689"/>
            <a:ext cx="3968518" cy="295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70" name="Picture 10">
            <a:extLst>
              <a:ext uri="{FF2B5EF4-FFF2-40B4-BE49-F238E27FC236}">
                <a16:creationId xmlns:a16="http://schemas.microsoft.com/office/drawing/2014/main" id="{25D30B73-FCB9-4D90-A807-6A2EAD44FE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3407" y="3733800"/>
            <a:ext cx="3601502" cy="295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71" name="Picture 11">
            <a:extLst>
              <a:ext uri="{FF2B5EF4-FFF2-40B4-BE49-F238E27FC236}">
                <a16:creationId xmlns:a16="http://schemas.microsoft.com/office/drawing/2014/main" id="{74486959-1521-461B-8DE8-FD72AB80D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784" y="3183832"/>
            <a:ext cx="1406372" cy="1052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2972" name="Rectangle 12">
            <a:extLst>
              <a:ext uri="{FF2B5EF4-FFF2-40B4-BE49-F238E27FC236}">
                <a16:creationId xmlns:a16="http://schemas.microsoft.com/office/drawing/2014/main" id="{D7C461C0-06E0-4072-AF29-23E64B27B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3181" y="1116014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  <a:ea typeface="方正隶书简体" pitchFamily="2" charset="-122"/>
              </a:rPr>
              <a:t>（紧配合或静配合）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D0891A9-5693-4D00-AE2B-598E12E2C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2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2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29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6" name="Picture 13" descr="03-06">
            <a:extLst>
              <a:ext uri="{FF2B5EF4-FFF2-40B4-BE49-F238E27FC236}">
                <a16:creationId xmlns:a16="http://schemas.microsoft.com/office/drawing/2014/main" id="{A0F5F955-C1B6-400B-9748-AC5582BB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14" y="4500531"/>
            <a:ext cx="4201886" cy="2074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988" name="Rectangle 4">
            <a:extLst>
              <a:ext uri="{FF2B5EF4-FFF2-40B4-BE49-F238E27FC236}">
                <a16:creationId xmlns:a16="http://schemas.microsoft.com/office/drawing/2014/main" id="{8B3B9D08-7393-4B7D-AB1A-F8BA4AC0548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-359229" y="3453931"/>
            <a:ext cx="8748713" cy="3427412"/>
          </a:xfrm>
          <a:noFill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/>
          <a:p>
            <a:pPr marL="0" indent="523875">
              <a:lnSpc>
                <a:spcPct val="150000"/>
              </a:lnSpc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过盈配合关系式</a:t>
            </a: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:</a:t>
            </a:r>
            <a:endParaRPr lang="zh-CN" altLang="en-US" sz="2800" dirty="0">
              <a:solidFill>
                <a:schemeClr val="hlink"/>
              </a:solidFill>
              <a:latin typeface="方正隶书简体" pitchFamily="2" charset="-122"/>
              <a:ea typeface="方正隶书简体" pitchFamily="2" charset="-122"/>
            </a:endParaRP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）最大过盈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b="1" u="sng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︱=︱EI- es︱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 </a:t>
            </a: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）最小过盈：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Ymin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b="1" u="sng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︱=︱ES- 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  <a:p>
            <a:pPr marL="0" indent="523875">
              <a:lnSpc>
                <a:spcPct val="150000"/>
              </a:lnSpc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）配合公差（过盈公差）：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Ymax-Ymin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41DDC48-3D49-469C-9037-EE3C3D1E2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3D0907-AD72-4EBC-A0CC-F2BE698F5497}"/>
              </a:ext>
            </a:extLst>
          </p:cNvPr>
          <p:cNvSpPr/>
          <p:nvPr/>
        </p:nvSpPr>
        <p:spPr>
          <a:xfrm>
            <a:off x="255813" y="1033499"/>
            <a:ext cx="11293930" cy="2243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ea typeface="方正隶书简体" pitchFamily="2" charset="-122"/>
              </a:rPr>
              <a:t>过盈配合</a:t>
            </a:r>
            <a:r>
              <a:rPr lang="zh-CN" altLang="en-US" sz="2400" dirty="0">
                <a:ea typeface="方正隶书简体" pitchFamily="2" charset="-122"/>
              </a:rPr>
              <a:t>用于孔、轴间的紧固联结，不允许两者之间有相对运动。</a:t>
            </a:r>
            <a:endParaRPr lang="en-US" altLang="zh-CN" sz="2400" dirty="0">
              <a:ea typeface="方正隶书简体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ea typeface="方正隶书简体" pitchFamily="2" charset="-122"/>
              </a:rPr>
              <a:t>装配时，由于轴的尺寸比孔的尺寸大，要加压力或采用热胀冷缩方法进行装配。</a:t>
            </a:r>
            <a:endParaRPr lang="en-US" altLang="zh-CN" sz="2400" dirty="0">
              <a:ea typeface="方正隶书简体" pitchFamily="2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400" dirty="0">
                <a:ea typeface="方正隶书简体" pitchFamily="2" charset="-122"/>
              </a:rPr>
              <a:t>过盈配合，不另加紧固件，依靠孔、轴表面在结合时的变形，即可实现紧固联结，并可承受一定的轴向推力和圆周扭矩。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3988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9" name="Rectangle 7">
            <a:extLst>
              <a:ext uri="{FF2B5EF4-FFF2-40B4-BE49-F238E27FC236}">
                <a16:creationId xmlns:a16="http://schemas.microsoft.com/office/drawing/2014/main" id="{B955523A-465B-4C81-885E-0E2A3BF5B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7" y="1026319"/>
            <a:ext cx="377507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三）、过渡配合</a:t>
            </a: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及特性</a:t>
            </a:r>
          </a:p>
        </p:txBody>
      </p:sp>
      <p:sp>
        <p:nvSpPr>
          <p:cNvPr id="535561" name="Rectangle 9">
            <a:extLst>
              <a:ext uri="{FF2B5EF4-FFF2-40B4-BE49-F238E27FC236}">
                <a16:creationId xmlns:a16="http://schemas.microsoft.com/office/drawing/2014/main" id="{62FEA25A-350E-40D4-9430-0C44ABC67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4221" y="1481979"/>
            <a:ext cx="6876595" cy="1689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）孔和轴装配后可能是间隙，也可能是过盈；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）孔与轴公差带重叠；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）配合公差在间隙和过盈区。</a:t>
            </a:r>
            <a:r>
              <a:rPr lang="zh-CN" altLang="en-US" sz="2400" b="1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pic>
        <p:nvPicPr>
          <p:cNvPr id="535562" name="Picture 10">
            <a:extLst>
              <a:ext uri="{FF2B5EF4-FFF2-40B4-BE49-F238E27FC236}">
                <a16:creationId xmlns:a16="http://schemas.microsoft.com/office/drawing/2014/main" id="{B62B8195-3D93-4627-BD00-21B6AB624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72" y="1628157"/>
            <a:ext cx="3206296" cy="4974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5563" name="Picture 11">
            <a:extLst>
              <a:ext uri="{FF2B5EF4-FFF2-40B4-BE49-F238E27FC236}">
                <a16:creationId xmlns:a16="http://schemas.microsoft.com/office/drawing/2014/main" id="{FD6D58B2-CD90-4DDB-B7FE-06593372CE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586" y="3428999"/>
            <a:ext cx="3616933" cy="317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5564" name="Picture 12">
            <a:extLst>
              <a:ext uri="{FF2B5EF4-FFF2-40B4-BE49-F238E27FC236}">
                <a16:creationId xmlns:a16="http://schemas.microsoft.com/office/drawing/2014/main" id="{31EFB30A-5C3F-4FE2-B8D1-318C6F832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4095" y="3428998"/>
            <a:ext cx="4835166" cy="3174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5566" name="Picture 14">
            <a:extLst>
              <a:ext uri="{FF2B5EF4-FFF2-40B4-BE49-F238E27FC236}">
                <a16:creationId xmlns:a16="http://schemas.microsoft.com/office/drawing/2014/main" id="{A4407421-BBC7-4BC9-84AE-FA7B3FA062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495" y="3171031"/>
            <a:ext cx="1162050" cy="75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5DFD1B9F-7A4F-44E6-A558-FF32BD339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35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35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5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35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12" descr="03-07">
            <a:extLst>
              <a:ext uri="{FF2B5EF4-FFF2-40B4-BE49-F238E27FC236}">
                <a16:creationId xmlns:a16="http://schemas.microsoft.com/office/drawing/2014/main" id="{6EEC4EC2-B97E-412A-8E26-184281A1E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0" r="1968"/>
          <a:stretch>
            <a:fillRect/>
          </a:stretch>
        </p:blipFill>
        <p:spPr bwMode="auto">
          <a:xfrm>
            <a:off x="3597730" y="2409920"/>
            <a:ext cx="8338457" cy="2310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6583" name="Rectangle 7">
            <a:extLst>
              <a:ext uri="{FF2B5EF4-FFF2-40B4-BE49-F238E27FC236}">
                <a16:creationId xmlns:a16="http://schemas.microsoft.com/office/drawing/2014/main" id="{F206696D-77DE-44C3-B9CC-55CE81DFC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7086" y="3784348"/>
            <a:ext cx="11896227" cy="3073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indent="523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过渡配合关系式：</a:t>
            </a: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）最大间隙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Xmax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b="1" u="sng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-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 = ES - 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ei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）最大过盈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：</a:t>
            </a:r>
            <a:r>
              <a:rPr lang="en-US" altLang="zh-CN" sz="2800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Ymax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=︱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Dmin</a:t>
            </a:r>
            <a:r>
              <a:rPr lang="en-US" altLang="zh-CN" sz="2800" b="1" u="sng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- </a:t>
            </a:r>
            <a:r>
              <a:rPr lang="en-US" altLang="zh-CN" sz="2800" b="1" u="sng" dirty="0" err="1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dmax</a:t>
            </a:r>
            <a:r>
              <a:rPr lang="en-US" altLang="zh-CN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︱=︱EI- es︱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</a:p>
          <a:p>
            <a:pPr eaLnBrk="1" hangingPunct="1">
              <a:lnSpc>
                <a:spcPct val="1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）配合公差（过渡公差）：</a:t>
            </a:r>
            <a:r>
              <a:rPr lang="en-US" altLang="zh-CN" sz="2800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Tf</a:t>
            </a: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= </a:t>
            </a:r>
            <a:r>
              <a:rPr lang="en-US" altLang="zh-CN" sz="2800" b="1" u="sng" dirty="0" err="1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Xmax+Ymax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。</a:t>
            </a:r>
            <a:r>
              <a:rPr lang="zh-CN" altLang="en-US" sz="2800" dirty="0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D69F557D-4741-4375-A021-683B7C404B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869517B-0D41-4A3C-9984-257680379817}"/>
              </a:ext>
            </a:extLst>
          </p:cNvPr>
          <p:cNvSpPr/>
          <p:nvPr/>
        </p:nvSpPr>
        <p:spPr>
          <a:xfrm>
            <a:off x="342899" y="957299"/>
            <a:ext cx="11293930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ea typeface="方正隶书简体" pitchFamily="2" charset="-122"/>
              </a:rPr>
              <a:t>过渡配合</a:t>
            </a:r>
            <a:r>
              <a:rPr lang="zh-CN" altLang="en-US" sz="2400" dirty="0">
                <a:ea typeface="方正隶书简体" pitchFamily="2" charset="-122"/>
              </a:rPr>
              <a:t>主要用于孔、轴间的定位联结。标准中规定的过渡配合的间隙或过盈的绝对值一般都较小，因此可以保证结合零件有很好的对中性和同轴度，并且便于拆卸和装配。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6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65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36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365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6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65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5" name="Rectangle 5">
            <a:extLst>
              <a:ext uri="{FF2B5EF4-FFF2-40B4-BE49-F238E27FC236}">
                <a16:creationId xmlns:a16="http://schemas.microsoft.com/office/drawing/2014/main" id="{6DC0A0D6-5CC9-40E5-A95B-B5460348E45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176338"/>
            <a:ext cx="4608513" cy="576262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四</a:t>
            </a: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)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、配合种类及特性实例</a:t>
            </a:r>
          </a:p>
        </p:txBody>
      </p:sp>
      <p:sp>
        <p:nvSpPr>
          <p:cNvPr id="675846" name="Rectangle 6">
            <a:extLst>
              <a:ext uri="{FF2B5EF4-FFF2-40B4-BE49-F238E27FC236}">
                <a16:creationId xmlns:a16="http://schemas.microsoft.com/office/drawing/2014/main" id="{9E72EC86-6DA5-4F84-92B5-11397921C6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537" y="2085374"/>
            <a:ext cx="261223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3600" dirty="0">
                <a:latin typeface="隶书" panose="02010509060101010101" pitchFamily="49" charset="-122"/>
                <a:ea typeface="隶书" panose="02010509060101010101" pitchFamily="49" charset="-122"/>
              </a:rPr>
              <a:t>40A8/f7</a:t>
            </a:r>
            <a:r>
              <a:rPr lang="pt-BR" altLang="zh-CN" sz="2400" dirty="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675847" name="Rectangle 7">
            <a:extLst>
              <a:ext uri="{FF2B5EF4-FFF2-40B4-BE49-F238E27FC236}">
                <a16:creationId xmlns:a16="http://schemas.microsoft.com/office/drawing/2014/main" id="{8C1C5681-8305-46F3-8BFE-4E58A03B6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8" y="1827893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隶书" panose="02010509060101010101" pitchFamily="49" charset="-122"/>
                <a:ea typeface="隶书" panose="02010509060101010101" pitchFamily="49" charset="-122"/>
              </a:rPr>
              <a:t>孔</a:t>
            </a:r>
            <a:r>
              <a:rPr lang="en-US" altLang="zh-CN" sz="2400" dirty="0">
                <a:latin typeface="隶书" panose="02010509060101010101" pitchFamily="49" charset="-122"/>
                <a:ea typeface="隶书" panose="02010509060101010101" pitchFamily="49" charset="-122"/>
              </a:rPr>
              <a:t>: Φ</a:t>
            </a:r>
            <a:r>
              <a:rPr lang="pt-BR" altLang="zh-CN" sz="2400" dirty="0">
                <a:latin typeface="隶书" panose="02010509060101010101" pitchFamily="49" charset="-122"/>
                <a:ea typeface="隶书" panose="02010509060101010101" pitchFamily="49" charset="-122"/>
              </a:rPr>
              <a:t>40A8</a:t>
            </a:r>
            <a:endParaRPr lang="en-US" altLang="zh-CN" sz="2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5848" name="Rectangle 8">
            <a:extLst>
              <a:ext uri="{FF2B5EF4-FFF2-40B4-BE49-F238E27FC236}">
                <a16:creationId xmlns:a16="http://schemas.microsoft.com/office/drawing/2014/main" id="{BBC70A37-24A7-4C8E-B414-E3FC559295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039" y="2555987"/>
            <a:ext cx="1728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轴</a:t>
            </a: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 Φ</a:t>
            </a:r>
            <a:r>
              <a:rPr lang="pt-BR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40f7</a:t>
            </a:r>
            <a:endParaRPr lang="en-US" altLang="zh-CN" sz="2400" dirty="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5849" name="AutoShape 9">
            <a:extLst>
              <a:ext uri="{FF2B5EF4-FFF2-40B4-BE49-F238E27FC236}">
                <a16:creationId xmlns:a16="http://schemas.microsoft.com/office/drawing/2014/main" id="{22AB4862-0E59-4D35-A10A-C3170224274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959600" y="1704068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5850" name="AutoShape 10">
            <a:extLst>
              <a:ext uri="{FF2B5EF4-FFF2-40B4-BE49-F238E27FC236}">
                <a16:creationId xmlns:a16="http://schemas.microsoft.com/office/drawing/2014/main" id="{6418AD5C-ACF2-47B7-8183-8A568179E82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959600" y="2484549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5851" name="Rectangle 11">
            <a:extLst>
              <a:ext uri="{FF2B5EF4-FFF2-40B4-BE49-F238E27FC236}">
                <a16:creationId xmlns:a16="http://schemas.microsoft.com/office/drawing/2014/main" id="{CF445682-16F8-4283-96BA-2F2D16EA9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1704068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5852" name="Rectangle 12">
            <a:extLst>
              <a:ext uri="{FF2B5EF4-FFF2-40B4-BE49-F238E27FC236}">
                <a16:creationId xmlns:a16="http://schemas.microsoft.com/office/drawing/2014/main" id="{FAB80BDA-C016-413F-AF69-D9F538D96C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5863" y="2629012"/>
            <a:ext cx="10795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5853" name="Rectangle 13">
            <a:extLst>
              <a:ext uri="{FF2B5EF4-FFF2-40B4-BE49-F238E27FC236}">
                <a16:creationId xmlns:a16="http://schemas.microsoft.com/office/drawing/2014/main" id="{7413A3E2-3A42-4DA3-9530-51EAAB6D7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9" y="1632631"/>
            <a:ext cx="11525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+0.349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+0.310</a:t>
            </a:r>
            <a:r>
              <a:rPr lang="zh-CN" altLang="en-US" sz="1800" dirty="0">
                <a:solidFill>
                  <a:srgbClr val="FF0000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675854" name="Rectangle 14">
            <a:extLst>
              <a:ext uri="{FF2B5EF4-FFF2-40B4-BE49-F238E27FC236}">
                <a16:creationId xmlns:a16="http://schemas.microsoft.com/office/drawing/2014/main" id="{2D5AF8EA-54FF-460B-956C-D817F5438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4" y="2629012"/>
            <a:ext cx="13684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-0.025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-0.050</a:t>
            </a:r>
            <a:r>
              <a:rPr lang="zh-CN" altLang="en-US" sz="1800" dirty="0">
                <a:solidFill>
                  <a:srgbClr val="FF0000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 dirty="0">
                <a:solidFill>
                  <a:srgbClr val="FF0000"/>
                </a:solidFill>
                <a:latin typeface="Tahoma" panose="020B0604030504040204" pitchFamily="34" charset="0"/>
              </a:rPr>
              <a:t>　　　　　　</a:t>
            </a:r>
          </a:p>
        </p:txBody>
      </p:sp>
      <p:pic>
        <p:nvPicPr>
          <p:cNvPr id="675857" name="Picture 17">
            <a:extLst>
              <a:ext uri="{FF2B5EF4-FFF2-40B4-BE49-F238E27FC236}">
                <a16:creationId xmlns:a16="http://schemas.microsoft.com/office/drawing/2014/main" id="{E769A669-B84E-493D-94ED-AF997FD59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035" y="4129819"/>
            <a:ext cx="3619499" cy="2230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861" name="Rectangle 21">
            <a:extLst>
              <a:ext uri="{FF2B5EF4-FFF2-40B4-BE49-F238E27FC236}">
                <a16:creationId xmlns:a16="http://schemas.microsoft.com/office/drawing/2014/main" id="{9F829CD9-9A45-4951-9398-9BE99B7356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262" y="3833812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+0.310</a:t>
            </a:r>
          </a:p>
        </p:txBody>
      </p:sp>
      <p:sp>
        <p:nvSpPr>
          <p:cNvPr id="675862" name="Rectangle 22">
            <a:extLst>
              <a:ext uri="{FF2B5EF4-FFF2-40B4-BE49-F238E27FC236}">
                <a16:creationId xmlns:a16="http://schemas.microsoft.com/office/drawing/2014/main" id="{C938CF7F-E205-4AA5-B0A4-1EAEC887D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824" y="3410780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+0.349</a:t>
            </a:r>
          </a:p>
        </p:txBody>
      </p:sp>
      <p:sp>
        <p:nvSpPr>
          <p:cNvPr id="675863" name="Rectangle 23">
            <a:extLst>
              <a:ext uri="{FF2B5EF4-FFF2-40B4-BE49-F238E27FC236}">
                <a16:creationId xmlns:a16="http://schemas.microsoft.com/office/drawing/2014/main" id="{AE144E2E-E19E-426F-B1D5-23AC8044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824" y="4814887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-0.025</a:t>
            </a:r>
          </a:p>
        </p:txBody>
      </p:sp>
      <p:sp>
        <p:nvSpPr>
          <p:cNvPr id="675864" name="Rectangle 24">
            <a:extLst>
              <a:ext uri="{FF2B5EF4-FFF2-40B4-BE49-F238E27FC236}">
                <a16:creationId xmlns:a16="http://schemas.microsoft.com/office/drawing/2014/main" id="{64C7A512-DDDE-4B13-B2C7-5A3738D8E6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1262" y="5211724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-0.050</a:t>
            </a:r>
          </a:p>
        </p:txBody>
      </p:sp>
      <p:pic>
        <p:nvPicPr>
          <p:cNvPr id="675865" name="Picture 25">
            <a:extLst>
              <a:ext uri="{FF2B5EF4-FFF2-40B4-BE49-F238E27FC236}">
                <a16:creationId xmlns:a16="http://schemas.microsoft.com/office/drawing/2014/main" id="{85348D7D-0622-4442-BB6C-3296CAB01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464" y="3570453"/>
            <a:ext cx="4648200" cy="2855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5866" name="Rectangle 26">
            <a:extLst>
              <a:ext uri="{FF2B5EF4-FFF2-40B4-BE49-F238E27FC236}">
                <a16:creationId xmlns:a16="http://schemas.microsoft.com/office/drawing/2014/main" id="{5E005102-B144-494D-8E0E-15E7B05BB1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035" y="3762376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0.399</a:t>
            </a:r>
          </a:p>
        </p:txBody>
      </p:sp>
      <p:sp>
        <p:nvSpPr>
          <p:cNvPr id="675867" name="Rectangle 27">
            <a:extLst>
              <a:ext uri="{FF2B5EF4-FFF2-40B4-BE49-F238E27FC236}">
                <a16:creationId xmlns:a16="http://schemas.microsoft.com/office/drawing/2014/main" id="{81D4BB35-9C92-47A3-B7BB-CD5831C2C7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0035" y="4265613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FF0000"/>
                </a:solidFill>
                <a:latin typeface="宋体" panose="02010600030101010101" pitchFamily="2" charset="-122"/>
              </a:rPr>
              <a:t>0.335</a:t>
            </a:r>
          </a:p>
        </p:txBody>
      </p:sp>
      <p:sp>
        <p:nvSpPr>
          <p:cNvPr id="675868" name="Rectangle 28">
            <a:extLst>
              <a:ext uri="{FF2B5EF4-FFF2-40B4-BE49-F238E27FC236}">
                <a16:creationId xmlns:a16="http://schemas.microsoft.com/office/drawing/2014/main" id="{5F3221FD-D615-4637-9BD4-084E0A719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7800" y="4049713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rgbClr val="FF0000"/>
                </a:solidFill>
                <a:latin typeface="宋体" panose="02010600030101010101" pitchFamily="2" charset="-122"/>
              </a:rPr>
              <a:t>0.064</a:t>
            </a:r>
          </a:p>
        </p:txBody>
      </p:sp>
      <p:sp>
        <p:nvSpPr>
          <p:cNvPr id="675869" name="Rectangle 29">
            <a:extLst>
              <a:ext uri="{FF2B5EF4-FFF2-40B4-BE49-F238E27FC236}">
                <a16:creationId xmlns:a16="http://schemas.microsoft.com/office/drawing/2014/main" id="{960534D0-93D6-4D0A-B939-E896B577B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2989" y="5395080"/>
            <a:ext cx="172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间隙配合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A5CE0D6-707F-4A89-80E1-EC59F686BDE0}"/>
              </a:ext>
            </a:extLst>
          </p:cNvPr>
          <p:cNvGrpSpPr/>
          <p:nvPr/>
        </p:nvGrpSpPr>
        <p:grpSpPr>
          <a:xfrm>
            <a:off x="2527299" y="3257549"/>
            <a:ext cx="1225550" cy="769938"/>
            <a:chOff x="2527299" y="3257549"/>
            <a:chExt cx="1225550" cy="769938"/>
          </a:xfrm>
        </p:grpSpPr>
        <p:pic>
          <p:nvPicPr>
            <p:cNvPr id="675858" name="Picture 18">
              <a:extLst>
                <a:ext uri="{FF2B5EF4-FFF2-40B4-BE49-F238E27FC236}">
                  <a16:creationId xmlns:a16="http://schemas.microsoft.com/office/drawing/2014/main" id="{D109F125-76F9-4C2B-8D13-24776E4F41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299" y="3257549"/>
              <a:ext cx="1225550" cy="7699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8FCE7CC-D2F4-4BFC-8172-1A7EC1D45955}"/>
                </a:ext>
              </a:extLst>
            </p:cNvPr>
            <p:cNvSpPr/>
            <p:nvPr/>
          </p:nvSpPr>
          <p:spPr>
            <a:xfrm>
              <a:off x="2600324" y="3624262"/>
              <a:ext cx="1079500" cy="34131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B25FAC4-ADF0-4ECB-9DD9-5BECCCE55080}"/>
              </a:ext>
            </a:extLst>
          </p:cNvPr>
          <p:cNvGrpSpPr/>
          <p:nvPr/>
        </p:nvGrpSpPr>
        <p:grpSpPr>
          <a:xfrm>
            <a:off x="2527300" y="4986338"/>
            <a:ext cx="1223963" cy="822325"/>
            <a:chOff x="2527300" y="4986338"/>
            <a:chExt cx="1223963" cy="822325"/>
          </a:xfrm>
        </p:grpSpPr>
        <p:pic>
          <p:nvPicPr>
            <p:cNvPr id="675860" name="Picture 20">
              <a:extLst>
                <a:ext uri="{FF2B5EF4-FFF2-40B4-BE49-F238E27FC236}">
                  <a16:creationId xmlns:a16="http://schemas.microsoft.com/office/drawing/2014/main" id="{808EA704-F736-44E8-AF11-6E5337CC9D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7300" y="4986338"/>
              <a:ext cx="1223963" cy="822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0F31DA0-9D77-4478-BB0D-CF8599152104}"/>
                </a:ext>
              </a:extLst>
            </p:cNvPr>
            <p:cNvSpPr/>
            <p:nvPr/>
          </p:nvSpPr>
          <p:spPr>
            <a:xfrm>
              <a:off x="2600324" y="5023644"/>
              <a:ext cx="1150938" cy="341312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4ED8D733-EE28-4369-9621-3283B3B0F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5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5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5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5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58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58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5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5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5847" grpId="0"/>
      <p:bldP spid="675848" grpId="0"/>
      <p:bldP spid="675849" grpId="0" animBg="1"/>
      <p:bldP spid="675850" grpId="0" animBg="1"/>
      <p:bldP spid="675851" grpId="0"/>
      <p:bldP spid="675852" grpId="0"/>
      <p:bldP spid="675853" grpId="0"/>
      <p:bldP spid="675854" grpId="0"/>
      <p:bldP spid="675861" grpId="0"/>
      <p:bldP spid="675862" grpId="0"/>
      <p:bldP spid="675863" grpId="0"/>
      <p:bldP spid="675864" grpId="0"/>
      <p:bldP spid="675866" grpId="0"/>
      <p:bldP spid="675867" grpId="0"/>
      <p:bldP spid="675868" grpId="0"/>
      <p:bldP spid="67586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A5E7AFB-DA9F-4FB7-BA17-DA3A45935AAF}"/>
              </a:ext>
            </a:extLst>
          </p:cNvPr>
          <p:cNvSpPr/>
          <p:nvPr/>
        </p:nvSpPr>
        <p:spPr>
          <a:xfrm>
            <a:off x="429983" y="1068876"/>
            <a:ext cx="10787743" cy="187371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不论对间隙配合、过盈配合或过渡配合，</a:t>
            </a:r>
            <a:r>
              <a:rPr lang="zh-CN" altLang="en-US" sz="2400" b="1" dirty="0">
                <a:solidFill>
                  <a:srgbClr val="C00000"/>
                </a:solidFill>
              </a:rPr>
              <a:t>配合公差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f</a:t>
            </a:r>
            <a:r>
              <a:rPr lang="zh-CN" altLang="en-US" sz="2400" dirty="0"/>
              <a:t>都等于孔公差</a:t>
            </a:r>
            <a:r>
              <a:rPr lang="en-US" altLang="zh-CN" sz="2400" dirty="0"/>
              <a:t>T </a:t>
            </a:r>
            <a:r>
              <a:rPr lang="en-US" altLang="zh-CN" sz="2400" baseline="-25000" dirty="0"/>
              <a:t>H </a:t>
            </a:r>
            <a:r>
              <a:rPr lang="zh-CN" altLang="en-US" sz="2400" dirty="0"/>
              <a:t>与轴公差</a:t>
            </a:r>
            <a:r>
              <a:rPr lang="en-US" altLang="zh-CN" sz="2400" dirty="0"/>
              <a:t>T </a:t>
            </a:r>
            <a:r>
              <a:rPr lang="en-US" altLang="zh-CN" sz="2400" baseline="-25000" dirty="0"/>
              <a:t>S </a:t>
            </a:r>
            <a:r>
              <a:rPr lang="zh-CN" altLang="en-US" sz="2400" dirty="0"/>
              <a:t>之和，即：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600" dirty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                                                   T </a:t>
            </a:r>
            <a:r>
              <a:rPr lang="en-US" altLang="zh-CN" sz="2400" baseline="-25000" dirty="0"/>
              <a:t>f </a:t>
            </a:r>
            <a:r>
              <a:rPr lang="en-US" altLang="zh-CN" sz="2400" dirty="0"/>
              <a:t>= T </a:t>
            </a:r>
            <a:r>
              <a:rPr lang="en-US" altLang="zh-CN" sz="2400" baseline="-25000" dirty="0"/>
              <a:t>H</a:t>
            </a:r>
            <a:r>
              <a:rPr lang="en-US" altLang="zh-CN" sz="2400" dirty="0"/>
              <a:t> + T </a:t>
            </a:r>
            <a:r>
              <a:rPr lang="en-US" altLang="zh-CN" sz="2400" baseline="-25000" dirty="0"/>
              <a:t>S </a:t>
            </a:r>
            <a:endParaRPr lang="zh-CN" altLang="en-US" sz="2400" baseline="-25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6B878F-BA92-4840-A188-484967EFE1A1}"/>
              </a:ext>
            </a:extLst>
          </p:cNvPr>
          <p:cNvSpPr/>
          <p:nvPr/>
        </p:nvSpPr>
        <p:spPr>
          <a:xfrm>
            <a:off x="359227" y="3136758"/>
            <a:ext cx="10929257" cy="3483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配合公差表示配合的精确程度，是使用要求，即设计要求；而孔公差与轴公差分别表示孔、轴加工的精确程度，是制造要求，即工艺要求；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使用要求或设计要求提高，即</a:t>
            </a:r>
            <a:r>
              <a:rPr lang="en-US" altLang="zh-CN" sz="2400" dirty="0"/>
              <a:t>T </a:t>
            </a:r>
            <a:r>
              <a:rPr lang="en-US" altLang="zh-CN" sz="2400" baseline="-25000" dirty="0"/>
              <a:t>f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减小，则（</a:t>
            </a:r>
            <a:r>
              <a:rPr lang="en-US" altLang="zh-CN" sz="2400" dirty="0"/>
              <a:t>T </a:t>
            </a:r>
            <a:r>
              <a:rPr lang="en-US" altLang="zh-CN" sz="2400" baseline="-25000" dirty="0"/>
              <a:t>H</a:t>
            </a:r>
            <a:r>
              <a:rPr lang="en-US" altLang="zh-CN" sz="2400" dirty="0"/>
              <a:t> + T </a:t>
            </a:r>
            <a:r>
              <a:rPr lang="en-US" altLang="zh-CN" sz="2400" baseline="-25000" dirty="0"/>
              <a:t>S</a:t>
            </a:r>
            <a:r>
              <a:rPr lang="zh-CN" altLang="en-US" sz="2400" dirty="0"/>
              <a:t>）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也要减小，即制造要求或工艺要求提高，加工将更困难，制造成本也将提高。</a:t>
            </a: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“公差”的实质：反映机器零件的使用要求与制造要求之间的矛盾，或设计要求与工艺要求的矛盾。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A4E37133-AADC-422A-B5FB-7C1460C9C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  <p:extLst>
      <p:ext uri="{BB962C8B-B14F-4D97-AF65-F5344CB8AC3E}">
        <p14:creationId xmlns:p14="http://schemas.microsoft.com/office/powerpoint/2010/main" val="923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869" name="Picture 5">
            <a:extLst>
              <a:ext uri="{FF2B5EF4-FFF2-40B4-BE49-F238E27FC236}">
                <a16:creationId xmlns:a16="http://schemas.microsoft.com/office/drawing/2014/main" id="{D9ED9939-17CE-4482-AE5B-665E1CDC4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239" y="4641057"/>
            <a:ext cx="2990850" cy="18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6876" name="Rectangle 12">
            <a:extLst>
              <a:ext uri="{FF2B5EF4-FFF2-40B4-BE49-F238E27FC236}">
                <a16:creationId xmlns:a16="http://schemas.microsoft.com/office/drawing/2014/main" id="{6AB2AF84-C58A-41E9-9C40-4564B6ACA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5700" y="1359117"/>
            <a:ext cx="257314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36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40H8</a:t>
            </a:r>
            <a:r>
              <a:rPr lang="pt-BR" altLang="zh-CN" sz="36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/zb7</a:t>
            </a:r>
            <a:r>
              <a:rPr lang="pt-BR" altLang="zh-CN" sz="2400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676877" name="Rectangle 13">
            <a:extLst>
              <a:ext uri="{FF2B5EF4-FFF2-40B4-BE49-F238E27FC236}">
                <a16:creationId xmlns:a16="http://schemas.microsoft.com/office/drawing/2014/main" id="{57C6C683-2E5D-4D2F-B226-464603DFB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1785" y="1296192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孔</a:t>
            </a:r>
            <a:r>
              <a:rPr lang="en-US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en-US" altLang="zh-CN" sz="240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40H8</a:t>
            </a:r>
            <a:endParaRPr lang="en-US" altLang="zh-CN" sz="240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6878" name="Rectangle 14">
            <a:extLst>
              <a:ext uri="{FF2B5EF4-FFF2-40B4-BE49-F238E27FC236}">
                <a16:creationId xmlns:a16="http://schemas.microsoft.com/office/drawing/2014/main" id="{311A0C8D-5300-487D-A358-80AB90A7D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9660" y="2189955"/>
            <a:ext cx="1860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 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40zb7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6879" name="AutoShape 15">
            <a:extLst>
              <a:ext uri="{FF2B5EF4-FFF2-40B4-BE49-F238E27FC236}">
                <a16:creationId xmlns:a16="http://schemas.microsoft.com/office/drawing/2014/main" id="{C9E99195-2116-4A17-B20C-015CDAB95CE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620785" y="129619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6880" name="Rectangle 16">
            <a:extLst>
              <a:ext uri="{FF2B5EF4-FFF2-40B4-BE49-F238E27FC236}">
                <a16:creationId xmlns:a16="http://schemas.microsoft.com/office/drawing/2014/main" id="{C4CA8051-EE66-482F-9D1A-0E9FDC092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610" y="1367630"/>
            <a:ext cx="100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6881" name="Rectangle 17">
            <a:extLst>
              <a:ext uri="{FF2B5EF4-FFF2-40B4-BE49-F238E27FC236}">
                <a16:creationId xmlns:a16="http://schemas.microsoft.com/office/drawing/2014/main" id="{B2EE7B4E-A455-40DC-B17E-51E988DFA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0460" y="2262980"/>
            <a:ext cx="86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6882" name="AutoShape 18">
            <a:extLst>
              <a:ext uri="{FF2B5EF4-FFF2-40B4-BE49-F238E27FC236}">
                <a16:creationId xmlns:a16="http://schemas.microsoft.com/office/drawing/2014/main" id="{4B226339-42EC-4325-92F7-66779811F0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85635" y="2189955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6883" name="Rectangle 19">
            <a:extLst>
              <a:ext uri="{FF2B5EF4-FFF2-40B4-BE49-F238E27FC236}">
                <a16:creationId xmlns:a16="http://schemas.microsoft.com/office/drawing/2014/main" id="{26D71689-536C-489B-B8F2-AB13D59F85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9360" y="1296193"/>
            <a:ext cx="1149350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+0.039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</a:t>
            </a:r>
          </a:p>
        </p:txBody>
      </p:sp>
      <p:sp>
        <p:nvSpPr>
          <p:cNvPr id="676884" name="Rectangle 20">
            <a:extLst>
              <a:ext uri="{FF2B5EF4-FFF2-40B4-BE49-F238E27FC236}">
                <a16:creationId xmlns:a16="http://schemas.microsoft.com/office/drawing/2014/main" id="{3726765B-20B1-443D-82F5-7034E1A85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4211" y="2189956"/>
            <a:ext cx="1222375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+0.225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+0.2</a:t>
            </a:r>
            <a:r>
              <a:rPr lang="zh-CN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</a:t>
            </a:r>
          </a:p>
        </p:txBody>
      </p:sp>
      <p:sp>
        <p:nvSpPr>
          <p:cNvPr id="676886" name="Rectangle 22">
            <a:extLst>
              <a:ext uri="{FF2B5EF4-FFF2-40B4-BE49-F238E27FC236}">
                <a16:creationId xmlns:a16="http://schemas.microsoft.com/office/drawing/2014/main" id="{143AC8B2-B58B-4CCF-A527-C1D7C3139A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1401" y="4685506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</a:p>
        </p:txBody>
      </p:sp>
      <p:sp>
        <p:nvSpPr>
          <p:cNvPr id="676887" name="Rectangle 23">
            <a:extLst>
              <a:ext uri="{FF2B5EF4-FFF2-40B4-BE49-F238E27FC236}">
                <a16:creationId xmlns:a16="http://schemas.microsoft.com/office/drawing/2014/main" id="{E1280FA3-1D1D-4F7B-8555-5143BED8D1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8014" y="4137819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+0.039</a:t>
            </a:r>
          </a:p>
        </p:txBody>
      </p:sp>
      <p:sp>
        <p:nvSpPr>
          <p:cNvPr id="676889" name="Rectangle 25">
            <a:extLst>
              <a:ext uri="{FF2B5EF4-FFF2-40B4-BE49-F238E27FC236}">
                <a16:creationId xmlns:a16="http://schemas.microsoft.com/office/drawing/2014/main" id="{26DD3299-F75A-4FEC-A127-789ABFC4AA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3704431"/>
            <a:ext cx="5905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>
                <a:solidFill>
                  <a:schemeClr val="hlink"/>
                </a:solidFill>
                <a:latin typeface="宋体" panose="02010600030101010101" pitchFamily="2" charset="-122"/>
              </a:rPr>
              <a:t>+0.2</a:t>
            </a:r>
          </a:p>
        </p:txBody>
      </p:sp>
      <p:sp>
        <p:nvSpPr>
          <p:cNvPr id="676890" name="Rectangle 26">
            <a:extLst>
              <a:ext uri="{FF2B5EF4-FFF2-40B4-BE49-F238E27FC236}">
                <a16:creationId xmlns:a16="http://schemas.microsoft.com/office/drawing/2014/main" id="{5EFEE7C7-F4A7-4354-8681-927920231A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8601" y="3272631"/>
            <a:ext cx="7937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hlink"/>
                </a:solidFill>
                <a:latin typeface="宋体" panose="02010600030101010101" pitchFamily="2" charset="-122"/>
              </a:rPr>
              <a:t>+0.225</a:t>
            </a:r>
          </a:p>
        </p:txBody>
      </p:sp>
      <p:pic>
        <p:nvPicPr>
          <p:cNvPr id="676891" name="Picture 27">
            <a:extLst>
              <a:ext uri="{FF2B5EF4-FFF2-40B4-BE49-F238E27FC236}">
                <a16:creationId xmlns:a16="http://schemas.microsoft.com/office/drawing/2014/main" id="{9BA9AD7F-DF7F-4886-A420-20B9565E3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031" y="3429000"/>
            <a:ext cx="2844800" cy="232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6892" name="Rectangle 28">
            <a:extLst>
              <a:ext uri="{FF2B5EF4-FFF2-40B4-BE49-F238E27FC236}">
                <a16:creationId xmlns:a16="http://schemas.microsoft.com/office/drawing/2014/main" id="{5BE3A97D-5CD8-4D47-BF57-B8E55847C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3" y="5965826"/>
            <a:ext cx="17287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过盈配合</a:t>
            </a:r>
          </a:p>
        </p:txBody>
      </p:sp>
      <p:sp>
        <p:nvSpPr>
          <p:cNvPr id="676893" name="Rectangle 29">
            <a:extLst>
              <a:ext uri="{FF2B5EF4-FFF2-40B4-BE49-F238E27FC236}">
                <a16:creationId xmlns:a16="http://schemas.microsoft.com/office/drawing/2014/main" id="{31885B2D-A44B-487D-AB42-60EDB7C8F6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018" y="5202237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0.225</a:t>
            </a:r>
          </a:p>
        </p:txBody>
      </p:sp>
      <p:sp>
        <p:nvSpPr>
          <p:cNvPr id="676894" name="Rectangle 30">
            <a:extLst>
              <a:ext uri="{FF2B5EF4-FFF2-40B4-BE49-F238E27FC236}">
                <a16:creationId xmlns:a16="http://schemas.microsoft.com/office/drawing/2014/main" id="{45D13CA4-C7CA-42B5-ACB1-7BFCD8E7B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4018" y="4625974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0.161</a:t>
            </a:r>
          </a:p>
        </p:txBody>
      </p:sp>
      <p:sp>
        <p:nvSpPr>
          <p:cNvPr id="676895" name="Rectangle 31">
            <a:extLst>
              <a:ext uri="{FF2B5EF4-FFF2-40B4-BE49-F238E27FC236}">
                <a16:creationId xmlns:a16="http://schemas.microsoft.com/office/drawing/2014/main" id="{09C6D7ED-B57A-4AA1-8333-690754FCC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0418" y="4913312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0.064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C7EB92-9108-4B2E-953A-663B38DE1430}"/>
              </a:ext>
            </a:extLst>
          </p:cNvPr>
          <p:cNvGrpSpPr/>
          <p:nvPr/>
        </p:nvGrpSpPr>
        <p:grpSpPr>
          <a:xfrm>
            <a:off x="2670176" y="2769394"/>
            <a:ext cx="1368426" cy="1368425"/>
            <a:chOff x="2670176" y="2769394"/>
            <a:chExt cx="1368426" cy="1368425"/>
          </a:xfrm>
        </p:grpSpPr>
        <p:pic>
          <p:nvPicPr>
            <p:cNvPr id="676897" name="Picture 33">
              <a:extLst>
                <a:ext uri="{FF2B5EF4-FFF2-40B4-BE49-F238E27FC236}">
                  <a16:creationId xmlns:a16="http://schemas.microsoft.com/office/drawing/2014/main" id="{540B93CE-1F87-4F6F-A7AF-EA8400AB67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177" y="2769394"/>
              <a:ext cx="1368425" cy="13684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FB44311F-F8B3-49FE-B687-91DE1DC860D6}"/>
                </a:ext>
              </a:extLst>
            </p:cNvPr>
            <p:cNvSpPr/>
            <p:nvPr/>
          </p:nvSpPr>
          <p:spPr>
            <a:xfrm>
              <a:off x="2670176" y="3488532"/>
              <a:ext cx="1296988" cy="504825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ECA90B6-CB4C-44F0-8D8B-F7322F7357BB}"/>
              </a:ext>
            </a:extLst>
          </p:cNvPr>
          <p:cNvGrpSpPr/>
          <p:nvPr/>
        </p:nvGrpSpPr>
        <p:grpSpPr>
          <a:xfrm>
            <a:off x="2670176" y="4267993"/>
            <a:ext cx="1296988" cy="1517651"/>
            <a:chOff x="2670176" y="4267993"/>
            <a:chExt cx="1296988" cy="1517651"/>
          </a:xfrm>
        </p:grpSpPr>
        <p:pic>
          <p:nvPicPr>
            <p:cNvPr id="676898" name="Picture 34">
              <a:extLst>
                <a:ext uri="{FF2B5EF4-FFF2-40B4-BE49-F238E27FC236}">
                  <a16:creationId xmlns:a16="http://schemas.microsoft.com/office/drawing/2014/main" id="{E0BEA177-50C5-48BD-AA00-B6D32D30A1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0540" y="5217319"/>
              <a:ext cx="649287" cy="56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C58982C-F367-464D-A61D-B72A35388FB2}"/>
                </a:ext>
              </a:extLst>
            </p:cNvPr>
            <p:cNvGrpSpPr/>
            <p:nvPr/>
          </p:nvGrpSpPr>
          <p:grpSpPr>
            <a:xfrm>
              <a:off x="2670176" y="4267993"/>
              <a:ext cx="1296988" cy="846139"/>
              <a:chOff x="2670176" y="4267993"/>
              <a:chExt cx="1296988" cy="846139"/>
            </a:xfrm>
          </p:grpSpPr>
          <p:pic>
            <p:nvPicPr>
              <p:cNvPr id="676896" name="Picture 32">
                <a:extLst>
                  <a:ext uri="{FF2B5EF4-FFF2-40B4-BE49-F238E27FC236}">
                    <a16:creationId xmlns:a16="http://schemas.microsoft.com/office/drawing/2014/main" id="{E5A999C2-70BD-4C28-9DED-9E67F4017C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0176" y="4267993"/>
                <a:ext cx="1296988" cy="8461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9B1331D-100E-41C3-AF6F-BA8A8EDE4C72}"/>
                  </a:ext>
                </a:extLst>
              </p:cNvPr>
              <p:cNvSpPr/>
              <p:nvPr/>
            </p:nvSpPr>
            <p:spPr>
              <a:xfrm>
                <a:off x="2747965" y="4366419"/>
                <a:ext cx="1184275" cy="747713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</p:grpSp>
      <p:sp>
        <p:nvSpPr>
          <p:cNvPr id="29" name="Rectangle 2">
            <a:extLst>
              <a:ext uri="{FF2B5EF4-FFF2-40B4-BE49-F238E27FC236}">
                <a16:creationId xmlns:a16="http://schemas.microsoft.com/office/drawing/2014/main" id="{CA3BEBED-F7C7-49CC-8F3E-C6AAA0C5C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68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6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6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6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6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6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6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877" grpId="0"/>
      <p:bldP spid="676878" grpId="0"/>
      <p:bldP spid="676879" grpId="0" animBg="1"/>
      <p:bldP spid="676880" grpId="0"/>
      <p:bldP spid="676881" grpId="0"/>
      <p:bldP spid="676882" grpId="0" animBg="1"/>
      <p:bldP spid="676883" grpId="0"/>
      <p:bldP spid="676884" grpId="0"/>
      <p:bldP spid="676886" grpId="0"/>
      <p:bldP spid="676887" grpId="0"/>
      <p:bldP spid="676889" grpId="0"/>
      <p:bldP spid="676890" grpId="0"/>
      <p:bldP spid="676892" grpId="0"/>
      <p:bldP spid="676893" grpId="0"/>
      <p:bldP spid="676894" grpId="0"/>
      <p:bldP spid="67689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894" name="Picture 6">
            <a:extLst>
              <a:ext uri="{FF2B5EF4-FFF2-40B4-BE49-F238E27FC236}">
                <a16:creationId xmlns:a16="http://schemas.microsoft.com/office/drawing/2014/main" id="{B586BEDE-42E4-4489-A0E1-BDAACE45BF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519" y="4287044"/>
            <a:ext cx="2990850" cy="184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7900" name="Rectangle 12">
            <a:extLst>
              <a:ext uri="{FF2B5EF4-FFF2-40B4-BE49-F238E27FC236}">
                <a16:creationId xmlns:a16="http://schemas.microsoft.com/office/drawing/2014/main" id="{07D333C5-FA3C-4884-B0CF-F1B4DFE5C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273" y="1495313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孔</a:t>
            </a:r>
            <a:r>
              <a:rPr lang="en-US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</a:t>
            </a:r>
            <a:r>
              <a:rPr lang="en-US" altLang="zh-CN" sz="2400">
                <a:latin typeface="隶书" panose="02010509060101010101" pitchFamily="49" charset="-122"/>
                <a:ea typeface="隶书" panose="02010509060101010101" pitchFamily="49" charset="-122"/>
              </a:rPr>
              <a:t> </a:t>
            </a:r>
            <a:r>
              <a:rPr lang="en-US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40H8</a:t>
            </a:r>
            <a:endParaRPr lang="en-US" altLang="zh-CN" sz="240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7901" name="Rectangle 13">
            <a:extLst>
              <a:ext uri="{FF2B5EF4-FFF2-40B4-BE49-F238E27FC236}">
                <a16:creationId xmlns:a16="http://schemas.microsoft.com/office/drawing/2014/main" id="{6C4F89BC-67F9-47C4-89C9-79E716A4D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9298" y="2204924"/>
            <a:ext cx="1708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 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40k7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7902" name="AutoShape 14">
            <a:extLst>
              <a:ext uri="{FF2B5EF4-FFF2-40B4-BE49-F238E27FC236}">
                <a16:creationId xmlns:a16="http://schemas.microsoft.com/office/drawing/2014/main" id="{7DBFE24F-661C-4515-A1FC-B4298A2910C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75423" y="1476263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7903" name="Rectangle 15">
            <a:extLst>
              <a:ext uri="{FF2B5EF4-FFF2-40B4-BE49-F238E27FC236}">
                <a16:creationId xmlns:a16="http://schemas.microsoft.com/office/drawing/2014/main" id="{CDBCE000-B73C-454A-88CD-942504D68F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8662" y="1547700"/>
            <a:ext cx="985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7904" name="Rectangle 16">
            <a:extLst>
              <a:ext uri="{FF2B5EF4-FFF2-40B4-BE49-F238E27FC236}">
                <a16:creationId xmlns:a16="http://schemas.microsoft.com/office/drawing/2014/main" id="{8049C3C8-1A9B-427E-904D-6643C1841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099" y="2277949"/>
            <a:ext cx="9128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</a:t>
            </a:r>
            <a:endParaRPr lang="en-US" altLang="zh-CN" sz="2400">
              <a:solidFill>
                <a:srgbClr val="0000FF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77905" name="AutoShape 17">
            <a:extLst>
              <a:ext uri="{FF2B5EF4-FFF2-40B4-BE49-F238E27FC236}">
                <a16:creationId xmlns:a16="http://schemas.microsoft.com/office/drawing/2014/main" id="{8E06E6A6-1263-4E1A-BD68-8CC8B880C52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575423" y="2204924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77907" name="Rectangle 19">
            <a:extLst>
              <a:ext uri="{FF2B5EF4-FFF2-40B4-BE49-F238E27FC236}">
                <a16:creationId xmlns:a16="http://schemas.microsoft.com/office/drawing/2014/main" id="{A4ADF639-AA8B-4F99-B8C5-B779EC3D7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262" y="2277949"/>
            <a:ext cx="11525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+0.027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+0.020</a:t>
            </a:r>
            <a:r>
              <a:rPr lang="zh-CN" altLang="en-US" sz="1800" dirty="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 dirty="0"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677908" name="Rectangle 20">
            <a:extLst>
              <a:ext uri="{FF2B5EF4-FFF2-40B4-BE49-F238E27FC236}">
                <a16:creationId xmlns:a16="http://schemas.microsoft.com/office/drawing/2014/main" id="{4DF52059-A2FC-4AED-9E48-BE696704B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919" y="1464249"/>
            <a:ext cx="299085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Φ</a:t>
            </a:r>
            <a:r>
              <a:rPr lang="pt-BR" altLang="zh-CN" sz="36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40H8</a:t>
            </a:r>
            <a:r>
              <a:rPr lang="pt-BR" altLang="zh-CN" sz="36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/k7</a:t>
            </a:r>
            <a:r>
              <a:rPr lang="pt-BR" altLang="zh-CN" sz="2400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677912" name="Rectangle 24">
            <a:extLst>
              <a:ext uri="{FF2B5EF4-FFF2-40B4-BE49-F238E27FC236}">
                <a16:creationId xmlns:a16="http://schemas.microsoft.com/office/drawing/2014/main" id="{C393C167-32E1-4D02-8B75-651CC6925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42262" y="1403238"/>
            <a:ext cx="11525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+0.039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  <a:r>
              <a:rPr lang="zh-CN" altLang="en-US" sz="18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1800"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</a:t>
            </a:r>
          </a:p>
        </p:txBody>
      </p:sp>
      <p:sp>
        <p:nvSpPr>
          <p:cNvPr id="677913" name="Rectangle 25">
            <a:extLst>
              <a:ext uri="{FF2B5EF4-FFF2-40B4-BE49-F238E27FC236}">
                <a16:creationId xmlns:a16="http://schemas.microsoft.com/office/drawing/2014/main" id="{B093C1DF-3B1E-47FC-8807-9599726183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215" y="4215606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+0.020</a:t>
            </a:r>
          </a:p>
        </p:txBody>
      </p:sp>
      <p:sp>
        <p:nvSpPr>
          <p:cNvPr id="677914" name="Rectangle 26">
            <a:extLst>
              <a:ext uri="{FF2B5EF4-FFF2-40B4-BE49-F238E27FC236}">
                <a16:creationId xmlns:a16="http://schemas.microsoft.com/office/drawing/2014/main" id="{A186C6ED-135B-492A-AC59-427CAB285E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7190" y="3710781"/>
            <a:ext cx="8699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+0.027</a:t>
            </a:r>
          </a:p>
        </p:txBody>
      </p:sp>
      <p:sp>
        <p:nvSpPr>
          <p:cNvPr id="677915" name="Rectangle 27">
            <a:extLst>
              <a:ext uri="{FF2B5EF4-FFF2-40B4-BE49-F238E27FC236}">
                <a16:creationId xmlns:a16="http://schemas.microsoft.com/office/drawing/2014/main" id="{8E74B36F-814C-4863-8CB5-FBEADD042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2394" y="3467893"/>
            <a:ext cx="869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+0.039</a:t>
            </a:r>
          </a:p>
        </p:txBody>
      </p:sp>
      <p:sp>
        <p:nvSpPr>
          <p:cNvPr id="677916" name="Rectangle 28">
            <a:extLst>
              <a:ext uri="{FF2B5EF4-FFF2-40B4-BE49-F238E27FC236}">
                <a16:creationId xmlns:a16="http://schemas.microsoft.com/office/drawing/2014/main" id="{CDEFEB23-514D-4E1C-9E81-85201CCC5D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4194" y="4331493"/>
            <a:ext cx="2984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0</a:t>
            </a:r>
          </a:p>
        </p:txBody>
      </p:sp>
      <p:pic>
        <p:nvPicPr>
          <p:cNvPr id="677917" name="Picture 29">
            <a:extLst>
              <a:ext uri="{FF2B5EF4-FFF2-40B4-BE49-F238E27FC236}">
                <a16:creationId xmlns:a16="http://schemas.microsoft.com/office/drawing/2014/main" id="{8E3B5153-DF86-42EE-B5CC-33A5224D1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50" y="3494881"/>
            <a:ext cx="4029075" cy="2281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7918" name="Rectangle 30">
            <a:extLst>
              <a:ext uri="{FF2B5EF4-FFF2-40B4-BE49-F238E27FC236}">
                <a16:creationId xmlns:a16="http://schemas.microsoft.com/office/drawing/2014/main" id="{58DECF96-9DDE-4E78-A8E6-9DEBF316E5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574" y="4044155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chemeClr val="hlink"/>
                </a:solidFill>
                <a:latin typeface="宋体" panose="02010600030101010101" pitchFamily="2" charset="-122"/>
              </a:rPr>
              <a:t>0.019</a:t>
            </a:r>
          </a:p>
        </p:txBody>
      </p:sp>
      <p:sp>
        <p:nvSpPr>
          <p:cNvPr id="677919" name="Rectangle 31">
            <a:extLst>
              <a:ext uri="{FF2B5EF4-FFF2-40B4-BE49-F238E27FC236}">
                <a16:creationId xmlns:a16="http://schemas.microsoft.com/office/drawing/2014/main" id="{0B2032A8-2A5C-430D-BBC9-7173FB4961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574" y="4763293"/>
            <a:ext cx="7556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0.027</a:t>
            </a:r>
          </a:p>
        </p:txBody>
      </p:sp>
      <p:sp>
        <p:nvSpPr>
          <p:cNvPr id="677920" name="Rectangle 32">
            <a:extLst>
              <a:ext uri="{FF2B5EF4-FFF2-40B4-BE49-F238E27FC236}">
                <a16:creationId xmlns:a16="http://schemas.microsoft.com/office/drawing/2014/main" id="{065E3897-A00B-482D-9071-E764BE000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2" y="4187030"/>
            <a:ext cx="7556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solidFill>
                  <a:schemeClr val="hlink"/>
                </a:solidFill>
                <a:latin typeface="宋体" panose="02010600030101010101" pitchFamily="2" charset="-122"/>
              </a:rPr>
              <a:t>0.046</a:t>
            </a:r>
          </a:p>
        </p:txBody>
      </p:sp>
      <p:sp>
        <p:nvSpPr>
          <p:cNvPr id="677921" name="Rectangle 33">
            <a:extLst>
              <a:ext uri="{FF2B5EF4-FFF2-40B4-BE49-F238E27FC236}">
                <a16:creationId xmlns:a16="http://schemas.microsoft.com/office/drawing/2014/main" id="{3B0194DD-B740-461F-936C-DCE9D96CB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6505" y="5783896"/>
            <a:ext cx="1871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过渡配合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D0610D47-185A-4866-9B47-7F75BAE55C9C}"/>
              </a:ext>
            </a:extLst>
          </p:cNvPr>
          <p:cNvGrpSpPr/>
          <p:nvPr/>
        </p:nvGrpSpPr>
        <p:grpSpPr>
          <a:xfrm>
            <a:off x="2021681" y="3782218"/>
            <a:ext cx="935038" cy="1649413"/>
            <a:chOff x="2021681" y="3782218"/>
            <a:chExt cx="935038" cy="1649413"/>
          </a:xfrm>
        </p:grpSpPr>
        <p:pic>
          <p:nvPicPr>
            <p:cNvPr id="677909" name="Picture 21">
              <a:extLst>
                <a:ext uri="{FF2B5EF4-FFF2-40B4-BE49-F238E27FC236}">
                  <a16:creationId xmlns:a16="http://schemas.microsoft.com/office/drawing/2014/main" id="{A7FBA5C4-C2EB-4211-868B-48AE15C494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1681" y="3782218"/>
              <a:ext cx="935038" cy="9906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77910" name="Picture 22">
              <a:extLst>
                <a:ext uri="{FF2B5EF4-FFF2-40B4-BE49-F238E27FC236}">
                  <a16:creationId xmlns:a16="http://schemas.microsoft.com/office/drawing/2014/main" id="{D0FA8B41-7445-46C4-ABCC-C7E6E4B3C6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3120" y="4863306"/>
              <a:ext cx="649287" cy="56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D1ED7844-834D-48C8-942C-F60DB1DBF8DB}"/>
                </a:ext>
              </a:extLst>
            </p:cNvPr>
            <p:cNvSpPr/>
            <p:nvPr/>
          </p:nvSpPr>
          <p:spPr>
            <a:xfrm>
              <a:off x="2021681" y="3926680"/>
              <a:ext cx="901700" cy="846138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ADB0F51-3118-40D8-8B74-1C4149106B0B}"/>
              </a:ext>
            </a:extLst>
          </p:cNvPr>
          <p:cNvGrpSpPr/>
          <p:nvPr/>
        </p:nvGrpSpPr>
        <p:grpSpPr>
          <a:xfrm>
            <a:off x="3216615" y="3494881"/>
            <a:ext cx="822326" cy="1020763"/>
            <a:chOff x="3216615" y="3494881"/>
            <a:chExt cx="822326" cy="1020763"/>
          </a:xfrm>
        </p:grpSpPr>
        <p:pic>
          <p:nvPicPr>
            <p:cNvPr id="677922" name="Picture 34">
              <a:extLst>
                <a:ext uri="{FF2B5EF4-FFF2-40B4-BE49-F238E27FC236}">
                  <a16:creationId xmlns:a16="http://schemas.microsoft.com/office/drawing/2014/main" id="{9DADAB43-E928-4A1F-A54B-4EFA410BF6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6616" y="3494881"/>
              <a:ext cx="822325" cy="1020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A78D200-72F2-4BB0-9479-E103F64E5647}"/>
                </a:ext>
              </a:extLst>
            </p:cNvPr>
            <p:cNvSpPr/>
            <p:nvPr/>
          </p:nvSpPr>
          <p:spPr>
            <a:xfrm>
              <a:off x="3216615" y="4066607"/>
              <a:ext cx="822325" cy="438149"/>
            </a:xfrm>
            <a:prstGeom prst="rect">
              <a:avLst/>
            </a:prstGeom>
            <a:solidFill>
              <a:srgbClr val="7030A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sp>
        <p:nvSpPr>
          <p:cNvPr id="31" name="Rectangle 2">
            <a:extLst>
              <a:ext uri="{FF2B5EF4-FFF2-40B4-BE49-F238E27FC236}">
                <a16:creationId xmlns:a16="http://schemas.microsoft.com/office/drawing/2014/main" id="{87FC0328-4192-476F-A09E-B023021105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77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77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77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77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77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77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77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7900" grpId="0"/>
      <p:bldP spid="677901" grpId="0"/>
      <p:bldP spid="677902" grpId="0" animBg="1"/>
      <p:bldP spid="677903" grpId="0"/>
      <p:bldP spid="677904" grpId="0"/>
      <p:bldP spid="677905" grpId="0" animBg="1"/>
      <p:bldP spid="677907" grpId="0"/>
      <p:bldP spid="677912" grpId="0"/>
      <p:bldP spid="677913" grpId="0"/>
      <p:bldP spid="677914" grpId="0"/>
      <p:bldP spid="677915" grpId="0"/>
      <p:bldP spid="677916" grpId="0"/>
      <p:bldP spid="677918" grpId="0"/>
      <p:bldP spid="677919" grpId="0"/>
      <p:bldP spid="677920" grpId="0"/>
      <p:bldP spid="6779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8" name="Rectangle 4">
            <a:extLst>
              <a:ext uri="{FF2B5EF4-FFF2-40B4-BE49-F238E27FC236}">
                <a16:creationId xmlns:a16="http://schemas.microsoft.com/office/drawing/2014/main" id="{45DED655-A095-4B9A-B6FE-F542B0756F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9489" y="1051580"/>
            <a:ext cx="1363662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小 结</a:t>
            </a:r>
          </a:p>
        </p:txBody>
      </p:sp>
      <p:sp>
        <p:nvSpPr>
          <p:cNvPr id="697349" name="Rectangle 5">
            <a:extLst>
              <a:ext uri="{FF2B5EF4-FFF2-40B4-BE49-F238E27FC236}">
                <a16:creationId xmlns:a16="http://schemas.microsoft.com/office/drawing/2014/main" id="{77AC0290-35D8-4B9E-8F23-2754E04E1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8" y="2039028"/>
            <a:ext cx="254909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、配合种类：</a:t>
            </a:r>
          </a:p>
        </p:txBody>
      </p:sp>
      <p:sp>
        <p:nvSpPr>
          <p:cNvPr id="697350" name="Rectangle 6">
            <a:extLst>
              <a:ext uri="{FF2B5EF4-FFF2-40B4-BE49-F238E27FC236}">
                <a16:creationId xmlns:a16="http://schemas.microsoft.com/office/drawing/2014/main" id="{DF7B34B4-AE0E-4741-804D-E5A55FDA71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29638" y="2039028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sp>
        <p:nvSpPr>
          <p:cNvPr id="697351" name="Rectangle 7">
            <a:extLst>
              <a:ext uri="{FF2B5EF4-FFF2-40B4-BE49-F238E27FC236}">
                <a16:creationId xmlns:a16="http://schemas.microsoft.com/office/drawing/2014/main" id="{A8D71BE9-8AD4-4612-A846-9BAD123D5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4363" y="2039028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间隙配合</a:t>
            </a:r>
          </a:p>
        </p:txBody>
      </p:sp>
      <p:sp>
        <p:nvSpPr>
          <p:cNvPr id="697352" name="Rectangle 8">
            <a:extLst>
              <a:ext uri="{FF2B5EF4-FFF2-40B4-BE49-F238E27FC236}">
                <a16:creationId xmlns:a16="http://schemas.microsoft.com/office/drawing/2014/main" id="{02625B7C-A5A2-4616-B573-A37997829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3513" y="2039028"/>
            <a:ext cx="16065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过盈配合</a:t>
            </a:r>
          </a:p>
        </p:txBody>
      </p:sp>
      <p:sp>
        <p:nvSpPr>
          <p:cNvPr id="697355" name="Rectangle 11">
            <a:extLst>
              <a:ext uri="{FF2B5EF4-FFF2-40B4-BE49-F238E27FC236}">
                <a16:creationId xmlns:a16="http://schemas.microsoft.com/office/drawing/2014/main" id="{053CB991-0D21-499B-AE88-5D200954C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4772" y="3546803"/>
            <a:ext cx="227658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、配合特性</a:t>
            </a: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:</a:t>
            </a:r>
          </a:p>
        </p:txBody>
      </p:sp>
      <p:pic>
        <p:nvPicPr>
          <p:cNvPr id="697356" name="Picture 12">
            <a:extLst>
              <a:ext uri="{FF2B5EF4-FFF2-40B4-BE49-F238E27FC236}">
                <a16:creationId xmlns:a16="http://schemas.microsoft.com/office/drawing/2014/main" id="{D587936A-9860-4403-91E9-7453B3F63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026" y="3059114"/>
            <a:ext cx="2016125" cy="151288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7357" name="Picture 13">
            <a:extLst>
              <a:ext uri="{FF2B5EF4-FFF2-40B4-BE49-F238E27FC236}">
                <a16:creationId xmlns:a16="http://schemas.microsoft.com/office/drawing/2014/main" id="{F9BF39C5-A863-46F9-A0F6-5B7DC3B3E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051" y="3059113"/>
            <a:ext cx="2016125" cy="14986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97358" name="Picture 14">
            <a:extLst>
              <a:ext uri="{FF2B5EF4-FFF2-40B4-BE49-F238E27FC236}">
                <a16:creationId xmlns:a16="http://schemas.microsoft.com/office/drawing/2014/main" id="{62C0E18E-0593-4DD6-92F2-FF5106BD5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075" y="3059113"/>
            <a:ext cx="1728788" cy="15176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7359" name="Rectangle 15">
            <a:extLst>
              <a:ext uri="{FF2B5EF4-FFF2-40B4-BE49-F238E27FC236}">
                <a16:creationId xmlns:a16="http://schemas.microsoft.com/office/drawing/2014/main" id="{2A8169E1-2DE0-432A-A194-1CAD3DEB57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460057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上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轴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下</a:t>
            </a:r>
          </a:p>
        </p:txBody>
      </p:sp>
      <p:sp>
        <p:nvSpPr>
          <p:cNvPr id="697360" name="Rectangle 16">
            <a:extLst>
              <a:ext uri="{FF2B5EF4-FFF2-40B4-BE49-F238E27FC236}">
                <a16:creationId xmlns:a16="http://schemas.microsoft.com/office/drawing/2014/main" id="{DCD81847-B6C6-4BAD-93B5-F726563A0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29413" y="4600575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轴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上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下</a:t>
            </a:r>
          </a:p>
        </p:txBody>
      </p:sp>
      <p:sp>
        <p:nvSpPr>
          <p:cNvPr id="697362" name="Rectangle 18">
            <a:extLst>
              <a:ext uri="{FF2B5EF4-FFF2-40B4-BE49-F238E27FC236}">
                <a16:creationId xmlns:a16="http://schemas.microsoft.com/office/drawing/2014/main" id="{02D1F494-FB36-4AB0-B1AA-B6F19BF1A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88413" y="4659314"/>
            <a:ext cx="89159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重 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叠</a:t>
            </a:r>
          </a:p>
        </p:txBody>
      </p:sp>
      <p:sp>
        <p:nvSpPr>
          <p:cNvPr id="697363" name="Rectangle 19">
            <a:extLst>
              <a:ext uri="{FF2B5EF4-FFF2-40B4-BE49-F238E27FC236}">
                <a16:creationId xmlns:a16="http://schemas.microsoft.com/office/drawing/2014/main" id="{F0D6EA8F-DBE4-44D2-8BE3-9EC742F29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4706" y="5609900"/>
            <a:ext cx="649889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、根据公差带的位置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可判断配合特性！</a:t>
            </a: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3B341B1E-90EA-4CC2-B9D4-F46B700BAB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/>
          <p:cNvSpPr/>
          <p:nvPr/>
        </p:nvSpPr>
        <p:spPr>
          <a:xfrm rot="18958199">
            <a:off x="10948234" y="2345971"/>
            <a:ext cx="617256" cy="617256"/>
          </a:xfrm>
          <a:custGeom>
            <a:avLst/>
            <a:gdLst>
              <a:gd name="connsiteX0" fmla="*/ 638672 w 2160240"/>
              <a:gd name="connsiteY0" fmla="*/ 411048 h 2160240"/>
              <a:gd name="connsiteX1" fmla="*/ 417942 w 2160240"/>
              <a:gd name="connsiteY1" fmla="*/ 631778 h 2160240"/>
              <a:gd name="connsiteX2" fmla="*/ 417942 w 2160240"/>
              <a:gd name="connsiteY2" fmla="*/ 1514674 h 2160240"/>
              <a:gd name="connsiteX3" fmla="*/ 638672 w 2160240"/>
              <a:gd name="connsiteY3" fmla="*/ 1735404 h 2160240"/>
              <a:gd name="connsiteX4" fmla="*/ 1521568 w 2160240"/>
              <a:gd name="connsiteY4" fmla="*/ 1735404 h 2160240"/>
              <a:gd name="connsiteX5" fmla="*/ 1742298 w 2160240"/>
              <a:gd name="connsiteY5" fmla="*/ 1514674 h 2160240"/>
              <a:gd name="connsiteX6" fmla="*/ 1742298 w 2160240"/>
              <a:gd name="connsiteY6" fmla="*/ 631778 h 2160240"/>
              <a:gd name="connsiteX7" fmla="*/ 1521568 w 2160240"/>
              <a:gd name="connsiteY7" fmla="*/ 411048 h 2160240"/>
              <a:gd name="connsiteX8" fmla="*/ 360047 w 2160240"/>
              <a:gd name="connsiteY8" fmla="*/ 0 h 2160240"/>
              <a:gd name="connsiteX9" fmla="*/ 1800193 w 2160240"/>
              <a:gd name="connsiteY9" fmla="*/ 0 h 2160240"/>
              <a:gd name="connsiteX10" fmla="*/ 2160240 w 2160240"/>
              <a:gd name="connsiteY10" fmla="*/ 360047 h 2160240"/>
              <a:gd name="connsiteX11" fmla="*/ 2160240 w 2160240"/>
              <a:gd name="connsiteY11" fmla="*/ 1800193 h 2160240"/>
              <a:gd name="connsiteX12" fmla="*/ 1800193 w 2160240"/>
              <a:gd name="connsiteY12" fmla="*/ 2160240 h 2160240"/>
              <a:gd name="connsiteX13" fmla="*/ 360047 w 2160240"/>
              <a:gd name="connsiteY13" fmla="*/ 2160240 h 2160240"/>
              <a:gd name="connsiteX14" fmla="*/ 0 w 2160240"/>
              <a:gd name="connsiteY14" fmla="*/ 1800193 h 2160240"/>
              <a:gd name="connsiteX15" fmla="*/ 0 w 2160240"/>
              <a:gd name="connsiteY15" fmla="*/ 360047 h 2160240"/>
              <a:gd name="connsiteX16" fmla="*/ 360047 w 2160240"/>
              <a:gd name="connsiteY16" fmla="*/ 0 h 2160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60240" h="2160240">
                <a:moveTo>
                  <a:pt x="638672" y="411048"/>
                </a:moveTo>
                <a:cubicBezTo>
                  <a:pt x="516766" y="411048"/>
                  <a:pt x="417942" y="509872"/>
                  <a:pt x="417942" y="631778"/>
                </a:cubicBezTo>
                <a:lnTo>
                  <a:pt x="417942" y="1514674"/>
                </a:lnTo>
                <a:cubicBezTo>
                  <a:pt x="417942" y="1636580"/>
                  <a:pt x="516766" y="1735404"/>
                  <a:pt x="638672" y="1735404"/>
                </a:cubicBezTo>
                <a:lnTo>
                  <a:pt x="1521568" y="1735404"/>
                </a:lnTo>
                <a:cubicBezTo>
                  <a:pt x="1643474" y="1735404"/>
                  <a:pt x="1742298" y="1636580"/>
                  <a:pt x="1742298" y="1514674"/>
                </a:cubicBezTo>
                <a:lnTo>
                  <a:pt x="1742298" y="631778"/>
                </a:lnTo>
                <a:cubicBezTo>
                  <a:pt x="1742298" y="509872"/>
                  <a:pt x="1643474" y="411048"/>
                  <a:pt x="1521568" y="411048"/>
                </a:cubicBezTo>
                <a:close/>
                <a:moveTo>
                  <a:pt x="360047" y="0"/>
                </a:moveTo>
                <a:lnTo>
                  <a:pt x="1800193" y="0"/>
                </a:lnTo>
                <a:cubicBezTo>
                  <a:pt x="1999041" y="0"/>
                  <a:pt x="2160240" y="161199"/>
                  <a:pt x="2160240" y="360047"/>
                </a:cubicBezTo>
                <a:lnTo>
                  <a:pt x="2160240" y="1800193"/>
                </a:lnTo>
                <a:cubicBezTo>
                  <a:pt x="2160240" y="1999041"/>
                  <a:pt x="1999041" y="2160240"/>
                  <a:pt x="1800193" y="2160240"/>
                </a:cubicBezTo>
                <a:lnTo>
                  <a:pt x="360047" y="2160240"/>
                </a:lnTo>
                <a:cubicBezTo>
                  <a:pt x="161199" y="2160240"/>
                  <a:pt x="0" y="1999041"/>
                  <a:pt x="0" y="1800193"/>
                </a:cubicBezTo>
                <a:lnTo>
                  <a:pt x="0" y="360047"/>
                </a:lnTo>
                <a:cubicBezTo>
                  <a:pt x="0" y="161199"/>
                  <a:pt x="161199" y="0"/>
                  <a:pt x="360047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0C2719BD-D99F-4CA7-BAA3-06581610BA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5559" y="4578510"/>
            <a:ext cx="5868715" cy="1990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 b="1" dirty="0"/>
              <a:t>机械工程学院 制造技术及装备自动化研究所</a:t>
            </a:r>
            <a:endParaRPr lang="en-US" altLang="zh-CN" sz="2000" b="1" dirty="0"/>
          </a:p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latin typeface="Times New Roman" pitchFamily="18" charset="0"/>
              </a:rPr>
              <a:t>联系电话：</a:t>
            </a:r>
            <a:r>
              <a:rPr lang="en-US" altLang="zh-CN" sz="2000" b="1" dirty="0">
                <a:latin typeface="Times New Roman" pitchFamily="18" charset="0"/>
              </a:rPr>
              <a:t>87951145/ 1336011639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sz="2000" b="1" dirty="0">
                <a:latin typeface="Times New Roman" pitchFamily="18" charset="0"/>
              </a:rPr>
              <a:t>Email: yangsx@zju.edu.cn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sz="2000" b="1" dirty="0">
                <a:latin typeface="Times New Roman" pitchFamily="18" charset="0"/>
              </a:rPr>
              <a:t>办公室：浙江大学玉泉校区教</a:t>
            </a:r>
            <a:r>
              <a:rPr lang="en-US" altLang="zh-CN" sz="2000" b="1" dirty="0">
                <a:latin typeface="Times New Roman" pitchFamily="18" charset="0"/>
              </a:rPr>
              <a:t>1</a:t>
            </a:r>
            <a:r>
              <a:rPr lang="zh-CN" altLang="en-US" sz="2000" b="1" dirty="0">
                <a:latin typeface="Times New Roman" pitchFamily="18" charset="0"/>
              </a:rPr>
              <a:t>－</a:t>
            </a:r>
            <a:r>
              <a:rPr lang="en-US" altLang="zh-CN" sz="2000" b="1" dirty="0">
                <a:latin typeface="Times New Roman" pitchFamily="18" charset="0"/>
              </a:rPr>
              <a:t>233</a:t>
            </a:r>
            <a:endParaRPr lang="en-US" altLang="zh-CN" sz="20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C57BA1CE-7702-41DA-9C38-9B8E5AC49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5558" y="3091003"/>
            <a:ext cx="6236441" cy="1384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</a:pPr>
            <a:endParaRPr lang="en-US" altLang="zh-CN" sz="3200" dirty="0">
              <a:latin typeface="隶书" pitchFamily="49" charset="-122"/>
              <a:ea typeface="隶书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zh-CN" altLang="en-US" sz="3600" b="1" dirty="0"/>
              <a:t>主讲人：杨世锡</a:t>
            </a:r>
            <a:endParaRPr lang="en-US" altLang="zh-CN" sz="3600" b="1" dirty="0">
              <a:latin typeface="隶书" pitchFamily="49" charset="-122"/>
              <a:ea typeface="隶书" pitchFamily="49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sz="3600" b="1" dirty="0">
                <a:latin typeface="隶书" pitchFamily="49" charset="-122"/>
                <a:ea typeface="隶书" pitchFamily="49" charset="-122"/>
              </a:rPr>
              <a:t>        </a:t>
            </a:r>
            <a:r>
              <a:rPr lang="zh-CN" altLang="en-US" sz="3600" b="1" dirty="0"/>
              <a:t>             </a:t>
            </a:r>
            <a:endParaRPr lang="en-US" altLang="zh-CN" b="1" dirty="0">
              <a:solidFill>
                <a:srgbClr val="FFCC00"/>
              </a:solidFill>
              <a:latin typeface="Times New Roman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EE0F365-9706-42AD-A5AA-C7B0B2B37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5713"/>
            <a:ext cx="12192000" cy="2273085"/>
          </a:xfrm>
          <a:prstGeom prst="rect">
            <a:avLst/>
          </a:prstGeom>
        </p:spPr>
      </p:pic>
      <p:sp>
        <p:nvSpPr>
          <p:cNvPr id="13" name="Rectangle 5">
            <a:extLst>
              <a:ext uri="{FF2B5EF4-FFF2-40B4-BE49-F238E27FC236}">
                <a16:creationId xmlns:a16="http://schemas.microsoft.com/office/drawing/2014/main" id="{C1AB420E-8503-4EAA-978D-EDD7612064B1}"/>
              </a:ext>
            </a:extLst>
          </p:cNvPr>
          <p:cNvSpPr txBox="1">
            <a:spLocks noChangeArrowheads="1"/>
          </p:cNvSpPr>
          <p:nvPr/>
        </p:nvSpPr>
        <p:spPr>
          <a:xfrm>
            <a:off x="265611" y="396284"/>
            <a:ext cx="11558663" cy="21018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5400" kern="0" dirty="0">
                <a:solidFill>
                  <a:srgbClr val="C00000"/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    互换性与技术测量</a:t>
            </a:r>
            <a:endParaRPr lang="en-US" altLang="zh-CN" sz="5400" kern="0" dirty="0">
              <a:solidFill>
                <a:srgbClr val="C00000"/>
              </a:solidFill>
              <a:latin typeface="Times New Roman" panose="02020603050405020304" pitchFamily="18" charset="0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800" kern="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4000" kern="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Interchangeability and Technical Measurement</a:t>
            </a:r>
            <a:r>
              <a:rPr lang="en-US" altLang="zh-CN" sz="4000" kern="0" dirty="0">
                <a:solidFill>
                  <a:srgbClr val="C00000"/>
                </a:solidFill>
              </a:rPr>
              <a:t> </a:t>
            </a:r>
            <a:endParaRPr lang="zh-CN" altLang="en-US" sz="4000" kern="0" dirty="0">
              <a:solidFill>
                <a:srgbClr val="C0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D10EC6-ECE5-4D7C-8C8C-674233C7734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44" y="3340295"/>
            <a:ext cx="4832450" cy="333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66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882C01A-1F55-42D2-AA22-17EAB77CFD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2" y="1123225"/>
            <a:ext cx="5210963" cy="24581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9CC2E1-5F72-42F7-8092-4F28860F5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2" y="3995077"/>
            <a:ext cx="5271419" cy="25473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D66B92-1DC5-4F66-B325-22D85B680B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761" y="3995077"/>
            <a:ext cx="5234752" cy="2400901"/>
          </a:xfrm>
          <a:prstGeom prst="rect">
            <a:avLst/>
          </a:prstGeom>
        </p:spPr>
      </p:pic>
      <p:pic>
        <p:nvPicPr>
          <p:cNvPr id="59394" name="Picture 2">
            <a:extLst>
              <a:ext uri="{FF2B5EF4-FFF2-40B4-BE49-F238E27FC236}">
                <a16:creationId xmlns:a16="http://schemas.microsoft.com/office/drawing/2014/main" id="{265F154E-586E-416A-BFF2-E8BC5AE85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590" y="1155683"/>
            <a:ext cx="2002886" cy="2425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13C752-43D6-4686-8432-58BA817B5A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  <p:extLst>
      <p:ext uri="{BB962C8B-B14F-4D97-AF65-F5344CB8AC3E}">
        <p14:creationId xmlns:p14="http://schemas.microsoft.com/office/powerpoint/2010/main" val="171456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>
            <a:extLst>
              <a:ext uri="{FF2B5EF4-FFF2-40B4-BE49-F238E27FC236}">
                <a16:creationId xmlns:a16="http://schemas.microsoft.com/office/drawing/2014/main" id="{999F7B91-1131-4BEB-AEEB-0939F5586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5705" y="1400031"/>
            <a:ext cx="10634437" cy="559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例：组成配合的孔和轴在零件图上标注的公称尺寸和极限偏差分别为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:</a:t>
            </a:r>
          </a:p>
        </p:txBody>
      </p:sp>
      <p:graphicFrame>
        <p:nvGraphicFramePr>
          <p:cNvPr id="40963" name="Object 18">
            <a:extLst>
              <a:ext uri="{FF2B5EF4-FFF2-40B4-BE49-F238E27FC236}">
                <a16:creationId xmlns:a16="http://schemas.microsoft.com/office/drawing/2014/main" id="{B86D3BBB-6132-4E39-811C-D31DBC930D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8596036"/>
              </p:ext>
            </p:extLst>
          </p:nvPr>
        </p:nvGraphicFramePr>
        <p:xfrm>
          <a:off x="2062390" y="2595140"/>
          <a:ext cx="2765425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01720" imgH="153720" progId="Equation.3">
                  <p:embed/>
                </p:oleObj>
              </mc:Choice>
              <mc:Fallback>
                <p:oleObj name="公式" r:id="rId2" imgW="801720" imgH="153720" progId="Equation.3">
                  <p:embed/>
                  <p:pic>
                    <p:nvPicPr>
                      <p:cNvPr id="40963" name="Object 18">
                        <a:extLst>
                          <a:ext uri="{FF2B5EF4-FFF2-40B4-BE49-F238E27FC236}">
                            <a16:creationId xmlns:a16="http://schemas.microsoft.com/office/drawing/2014/main" id="{B86D3BBB-6132-4E39-811C-D31DBC930D7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390" y="2595140"/>
                        <a:ext cx="2765425" cy="60483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4" name="Object 19">
            <a:extLst>
              <a:ext uri="{FF2B5EF4-FFF2-40B4-BE49-F238E27FC236}">
                <a16:creationId xmlns:a16="http://schemas.microsoft.com/office/drawing/2014/main" id="{D7AA83D3-E428-4C69-AD65-A989D9B187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0231364"/>
              </p:ext>
            </p:extLst>
          </p:nvPr>
        </p:nvGraphicFramePr>
        <p:xfrm>
          <a:off x="6174015" y="2580934"/>
          <a:ext cx="3103563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53480" imgH="148680" progId="Equation.3">
                  <p:embed/>
                </p:oleObj>
              </mc:Choice>
              <mc:Fallback>
                <p:oleObj name="公式" r:id="rId4" imgW="753480" imgH="148680" progId="Equation.3">
                  <p:embed/>
                  <p:pic>
                    <p:nvPicPr>
                      <p:cNvPr id="40964" name="Object 19">
                        <a:extLst>
                          <a:ext uri="{FF2B5EF4-FFF2-40B4-BE49-F238E27FC236}">
                            <a16:creationId xmlns:a16="http://schemas.microsoft.com/office/drawing/2014/main" id="{D7AA83D3-E428-4C69-AD65-A989D9B1873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4015" y="2580934"/>
                        <a:ext cx="3103563" cy="63023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5" name="Text Box 20">
            <a:extLst>
              <a:ext uri="{FF2B5EF4-FFF2-40B4-BE49-F238E27FC236}">
                <a16:creationId xmlns:a16="http://schemas.microsoft.com/office/drawing/2014/main" id="{7450E5F0-A5B6-4BFE-B79A-5BDE07C2B9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277" y="5297487"/>
            <a:ext cx="9385300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</a:rPr>
              <a:t>       </a:t>
            </a:r>
            <a:r>
              <a:rPr lang="zh-CN" altLang="en-US" sz="2400" b="1" dirty="0">
                <a:solidFill>
                  <a:srgbClr val="000000"/>
                </a:solidFill>
              </a:rPr>
              <a:t>试计算该配合的最大间隙、最大过盈、平均间隙或平均过盈及配合公差，并画出孔、轴公差带示意图。</a:t>
            </a:r>
            <a:endParaRPr lang="zh-CN" altLang="en-US" sz="2400" dirty="0">
              <a:solidFill>
                <a:srgbClr val="000000"/>
              </a:solidFill>
            </a:endParaRPr>
          </a:p>
        </p:txBody>
      </p:sp>
      <p:graphicFrame>
        <p:nvGraphicFramePr>
          <p:cNvPr id="40966" name="Object 22">
            <a:extLst>
              <a:ext uri="{FF2B5EF4-FFF2-40B4-BE49-F238E27FC236}">
                <a16:creationId xmlns:a16="http://schemas.microsoft.com/office/drawing/2014/main" id="{4D5AFF2F-C08D-4681-A7A8-07A24AC13BE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807402"/>
              </p:ext>
            </p:extLst>
          </p:nvPr>
        </p:nvGraphicFramePr>
        <p:xfrm>
          <a:off x="6880453" y="4060484"/>
          <a:ext cx="181133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499320" imgH="148680" progId="Equation.3">
                  <p:embed/>
                </p:oleObj>
              </mc:Choice>
              <mc:Fallback>
                <p:oleObj name="公式" r:id="rId6" imgW="499320" imgH="148680" progId="Equation.3">
                  <p:embed/>
                  <p:pic>
                    <p:nvPicPr>
                      <p:cNvPr id="40966" name="Object 22">
                        <a:extLst>
                          <a:ext uri="{FF2B5EF4-FFF2-40B4-BE49-F238E27FC236}">
                            <a16:creationId xmlns:a16="http://schemas.microsoft.com/office/drawing/2014/main" id="{4D5AFF2F-C08D-4681-A7A8-07A24AC13B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0453" y="4060484"/>
                        <a:ext cx="1811337" cy="54768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7" name="Object 23">
            <a:extLst>
              <a:ext uri="{FF2B5EF4-FFF2-40B4-BE49-F238E27FC236}">
                <a16:creationId xmlns:a16="http://schemas.microsoft.com/office/drawing/2014/main" id="{10EBE59E-F5A6-4B27-8D66-46DF4BB5B6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158199"/>
              </p:ext>
            </p:extLst>
          </p:nvPr>
        </p:nvGraphicFramePr>
        <p:xfrm>
          <a:off x="6859814" y="3296898"/>
          <a:ext cx="1784350" cy="547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489600" imgH="148680" progId="Equation.3">
                  <p:embed/>
                </p:oleObj>
              </mc:Choice>
              <mc:Fallback>
                <p:oleObj name="公式" r:id="rId8" imgW="489600" imgH="148680" progId="Equation.3">
                  <p:embed/>
                  <p:pic>
                    <p:nvPicPr>
                      <p:cNvPr id="40967" name="Object 23">
                        <a:extLst>
                          <a:ext uri="{FF2B5EF4-FFF2-40B4-BE49-F238E27FC236}">
                            <a16:creationId xmlns:a16="http://schemas.microsoft.com/office/drawing/2014/main" id="{10EBE59E-F5A6-4B27-8D66-46DF4BB5B6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9814" y="3296898"/>
                        <a:ext cx="1784350" cy="547687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8" name="Object 28">
            <a:extLst>
              <a:ext uri="{FF2B5EF4-FFF2-40B4-BE49-F238E27FC236}">
                <a16:creationId xmlns:a16="http://schemas.microsoft.com/office/drawing/2014/main" id="{E85519CE-49F0-4120-A6AE-968ABB6627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89350082"/>
              </p:ext>
            </p:extLst>
          </p:nvPr>
        </p:nvGraphicFramePr>
        <p:xfrm>
          <a:off x="2938690" y="3360315"/>
          <a:ext cx="18891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547200" imgH="153720" progId="Equation.3">
                  <p:embed/>
                </p:oleObj>
              </mc:Choice>
              <mc:Fallback>
                <p:oleObj name="公式" r:id="rId10" imgW="547200" imgH="153720" progId="Equation.3">
                  <p:embed/>
                  <p:pic>
                    <p:nvPicPr>
                      <p:cNvPr id="40968" name="Object 28">
                        <a:extLst>
                          <a:ext uri="{FF2B5EF4-FFF2-40B4-BE49-F238E27FC236}">
                            <a16:creationId xmlns:a16="http://schemas.microsoft.com/office/drawing/2014/main" id="{E85519CE-49F0-4120-A6AE-968ABB66275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690" y="3360315"/>
                        <a:ext cx="1889125" cy="59848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9" name="Object 29">
            <a:extLst>
              <a:ext uri="{FF2B5EF4-FFF2-40B4-BE49-F238E27FC236}">
                <a16:creationId xmlns:a16="http://schemas.microsoft.com/office/drawing/2014/main" id="{FEF1BDF0-828B-4B42-BEE1-3B310320DC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660445"/>
              </p:ext>
            </p:extLst>
          </p:nvPr>
        </p:nvGraphicFramePr>
        <p:xfrm>
          <a:off x="2938690" y="4077865"/>
          <a:ext cx="18891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547200" imgH="153720" progId="Equation.3">
                  <p:embed/>
                </p:oleObj>
              </mc:Choice>
              <mc:Fallback>
                <p:oleObj name="公式" r:id="rId12" imgW="547200" imgH="153720" progId="Equation.3">
                  <p:embed/>
                  <p:pic>
                    <p:nvPicPr>
                      <p:cNvPr id="40969" name="Object 29">
                        <a:extLst>
                          <a:ext uri="{FF2B5EF4-FFF2-40B4-BE49-F238E27FC236}">
                            <a16:creationId xmlns:a16="http://schemas.microsoft.com/office/drawing/2014/main" id="{FEF1BDF0-828B-4B42-BEE1-3B310320DC1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8690" y="4077865"/>
                        <a:ext cx="1889125" cy="598488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2">
            <a:extLst>
              <a:ext uri="{FF2B5EF4-FFF2-40B4-BE49-F238E27FC236}">
                <a16:creationId xmlns:a16="http://schemas.microsoft.com/office/drawing/2014/main" id="{12E2C45D-ECF3-453E-BEC7-DFC1D8478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11">
            <a:extLst>
              <a:ext uri="{FF2B5EF4-FFF2-40B4-BE49-F238E27FC236}">
                <a16:creationId xmlns:a16="http://schemas.microsoft.com/office/drawing/2014/main" id="{403E4F71-7A5D-42D1-93FA-A5B069E01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169" y="916666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解：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(1)</a:t>
            </a: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最大间隙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=ES-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ei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=+0.025-(-0.041)= +0.066 mm </a:t>
            </a: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最小间隙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min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=EI-es=0-(-0.025)= +0.025 mm </a:t>
            </a: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11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配合公差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T</a:t>
            </a:r>
            <a:r>
              <a:rPr kumimoji="1" lang="en-US" altLang="zh-CN" sz="2400" b="1" i="1" baseline="-30000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f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—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min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</a:p>
          <a:p>
            <a:pPr algn="just" eaLnBrk="1" hangingPunct="1"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             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+0.066-(+0.025)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 0.041 mm </a:t>
            </a:r>
          </a:p>
        </p:txBody>
      </p:sp>
      <p:pic>
        <p:nvPicPr>
          <p:cNvPr id="41987" name="图片 1">
            <a:extLst>
              <a:ext uri="{FF2B5EF4-FFF2-40B4-BE49-F238E27FC236}">
                <a16:creationId xmlns:a16="http://schemas.microsoft.com/office/drawing/2014/main" id="{A0FE1B6A-DDBF-45CF-8565-81CBB7CF9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70" r="-2260"/>
          <a:stretch/>
        </p:blipFill>
        <p:spPr bwMode="auto">
          <a:xfrm>
            <a:off x="1975756" y="916666"/>
            <a:ext cx="4012293" cy="268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1988" name="Object 12">
            <a:extLst>
              <a:ext uri="{FF2B5EF4-FFF2-40B4-BE49-F238E27FC236}">
                <a16:creationId xmlns:a16="http://schemas.microsoft.com/office/drawing/2014/main" id="{C899F355-CF3F-4096-B40B-72A846654D8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4659603"/>
              </p:ext>
            </p:extLst>
          </p:nvPr>
        </p:nvGraphicFramePr>
        <p:xfrm>
          <a:off x="2403248" y="5160963"/>
          <a:ext cx="3598862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1233720" imgH="244800" progId="Equation.3">
                  <p:embed/>
                </p:oleObj>
              </mc:Choice>
              <mc:Fallback>
                <p:oleObj name="公式" r:id="rId3" imgW="1233720" imgH="244800" progId="Equation.3">
                  <p:embed/>
                  <p:pic>
                    <p:nvPicPr>
                      <p:cNvPr id="41988" name="Object 12">
                        <a:extLst>
                          <a:ext uri="{FF2B5EF4-FFF2-40B4-BE49-F238E27FC236}">
                            <a16:creationId xmlns:a16="http://schemas.microsoft.com/office/drawing/2014/main" id="{C899F355-CF3F-4096-B40B-72A846654D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248" y="5160963"/>
                        <a:ext cx="3598862" cy="72072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89" name="Object 18">
            <a:extLst>
              <a:ext uri="{FF2B5EF4-FFF2-40B4-BE49-F238E27FC236}">
                <a16:creationId xmlns:a16="http://schemas.microsoft.com/office/drawing/2014/main" id="{FCDA32D6-0AFF-4968-A025-4DC1F71AC9B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8528810"/>
              </p:ext>
            </p:extLst>
          </p:nvPr>
        </p:nvGraphicFramePr>
        <p:xfrm>
          <a:off x="6503194" y="1628300"/>
          <a:ext cx="29749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801720" imgH="153720" progId="Equation.3">
                  <p:embed/>
                </p:oleObj>
              </mc:Choice>
              <mc:Fallback>
                <p:oleObj name="公式" r:id="rId5" imgW="801720" imgH="153720" progId="Equation.3">
                  <p:embed/>
                  <p:pic>
                    <p:nvPicPr>
                      <p:cNvPr id="41989" name="Object 18">
                        <a:extLst>
                          <a:ext uri="{FF2B5EF4-FFF2-40B4-BE49-F238E27FC236}">
                            <a16:creationId xmlns:a16="http://schemas.microsoft.com/office/drawing/2014/main" id="{FCDA32D6-0AFF-4968-A025-4DC1F71AC9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3194" y="1628300"/>
                        <a:ext cx="2974975" cy="59848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90" name="Object 19">
            <a:extLst>
              <a:ext uri="{FF2B5EF4-FFF2-40B4-BE49-F238E27FC236}">
                <a16:creationId xmlns:a16="http://schemas.microsoft.com/office/drawing/2014/main" id="{95A5D088-CFD9-4499-AD83-C7C3824A57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7171850"/>
              </p:ext>
            </p:extLst>
          </p:nvPr>
        </p:nvGraphicFramePr>
        <p:xfrm>
          <a:off x="6503194" y="2254663"/>
          <a:ext cx="29749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7" imgW="753480" imgH="148680" progId="Equation.3">
                  <p:embed/>
                </p:oleObj>
              </mc:Choice>
              <mc:Fallback>
                <p:oleObj name="公式" r:id="rId7" imgW="753480" imgH="148680" progId="Equation.3">
                  <p:embed/>
                  <p:pic>
                    <p:nvPicPr>
                      <p:cNvPr id="41990" name="Object 19">
                        <a:extLst>
                          <a:ext uri="{FF2B5EF4-FFF2-40B4-BE49-F238E27FC236}">
                            <a16:creationId xmlns:a16="http://schemas.microsoft.com/office/drawing/2014/main" id="{95A5D088-CFD9-4499-AD83-C7C3824A57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03194" y="2254663"/>
                        <a:ext cx="2974975" cy="59848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991" name="Picture 15" descr="3-3">
            <a:extLst>
              <a:ext uri="{FF2B5EF4-FFF2-40B4-BE49-F238E27FC236}">
                <a16:creationId xmlns:a16="http://schemas.microsoft.com/office/drawing/2014/main" id="{896FF922-32E6-49A8-8AAB-55F6FDEB73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97" y="4135398"/>
            <a:ext cx="3113179" cy="255931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69240BBD-8543-4F26-B02E-268AD48E0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图片 1">
            <a:extLst>
              <a:ext uri="{FF2B5EF4-FFF2-40B4-BE49-F238E27FC236}">
                <a16:creationId xmlns:a16="http://schemas.microsoft.com/office/drawing/2014/main" id="{AA3F7D89-5A2F-41EB-BDF9-0F0C3063BE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03"/>
          <a:stretch/>
        </p:blipFill>
        <p:spPr bwMode="auto">
          <a:xfrm>
            <a:off x="1775165" y="1027114"/>
            <a:ext cx="3939835" cy="290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3" name="Rectangle 11">
            <a:extLst>
              <a:ext uri="{FF2B5EF4-FFF2-40B4-BE49-F238E27FC236}">
                <a16:creationId xmlns:a16="http://schemas.microsoft.com/office/drawing/2014/main" id="{22EE53E3-527C-461C-83E7-8E7109B86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402" y="776743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解：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(2)</a:t>
            </a: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最大过盈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=EI-es==0-(+0.059)= -0.059mm </a:t>
            </a: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最小过盈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min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=ES-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ei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=+0.025-(+0.043) = -0.018mm </a:t>
            </a: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配合公差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T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f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min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—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</a:p>
          <a:p>
            <a:pPr algn="just" eaLnBrk="1" hangingPunct="1"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             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-0.018-(-0.059)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 0.041 mm </a:t>
            </a: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</p:txBody>
      </p:sp>
      <p:graphicFrame>
        <p:nvGraphicFramePr>
          <p:cNvPr id="43011" name="Object 18">
            <a:extLst>
              <a:ext uri="{FF2B5EF4-FFF2-40B4-BE49-F238E27FC236}">
                <a16:creationId xmlns:a16="http://schemas.microsoft.com/office/drawing/2014/main" id="{F38F9DB3-604F-4810-990A-49D289FF32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2946668"/>
              </p:ext>
            </p:extLst>
          </p:nvPr>
        </p:nvGraphicFramePr>
        <p:xfrm>
          <a:off x="6096000" y="1807368"/>
          <a:ext cx="29749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3" imgW="801720" imgH="153720" progId="Equation.3">
                  <p:embed/>
                </p:oleObj>
              </mc:Choice>
              <mc:Fallback>
                <p:oleObj name="公式" r:id="rId3" imgW="801720" imgH="153720" progId="Equation.3">
                  <p:embed/>
                  <p:pic>
                    <p:nvPicPr>
                      <p:cNvPr id="43011" name="Object 18">
                        <a:extLst>
                          <a:ext uri="{FF2B5EF4-FFF2-40B4-BE49-F238E27FC236}">
                            <a16:creationId xmlns:a16="http://schemas.microsoft.com/office/drawing/2014/main" id="{F38F9DB3-604F-4810-990A-49D289FF32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0" y="1807368"/>
                        <a:ext cx="2974975" cy="59848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014" name="Object 13">
            <a:extLst>
              <a:ext uri="{FF2B5EF4-FFF2-40B4-BE49-F238E27FC236}">
                <a16:creationId xmlns:a16="http://schemas.microsoft.com/office/drawing/2014/main" id="{A3286844-8A1E-4B08-97C7-142E731E2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8925741"/>
              </p:ext>
            </p:extLst>
          </p:nvPr>
        </p:nvGraphicFramePr>
        <p:xfrm>
          <a:off x="2254250" y="5139530"/>
          <a:ext cx="34607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1185480" imgH="244800" progId="Equation.3">
                  <p:embed/>
                </p:oleObj>
              </mc:Choice>
              <mc:Fallback>
                <p:oleObj name="公式" r:id="rId5" imgW="1185480" imgH="244800" progId="Equation.3">
                  <p:embed/>
                  <p:pic>
                    <p:nvPicPr>
                      <p:cNvPr id="43014" name="Object 13">
                        <a:extLst>
                          <a:ext uri="{FF2B5EF4-FFF2-40B4-BE49-F238E27FC236}">
                            <a16:creationId xmlns:a16="http://schemas.microsoft.com/office/drawing/2014/main" id="{A3286844-8A1E-4B08-97C7-142E731E23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54250" y="5139530"/>
                        <a:ext cx="3460750" cy="72072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C4BAB84A-3331-404B-A2EF-69FFD401FFC4}"/>
              </a:ext>
            </a:extLst>
          </p:cNvPr>
          <p:cNvGrpSpPr/>
          <p:nvPr/>
        </p:nvGrpSpPr>
        <p:grpSpPr>
          <a:xfrm>
            <a:off x="6096000" y="2509500"/>
            <a:ext cx="2974975" cy="600074"/>
            <a:chOff x="4464052" y="982664"/>
            <a:chExt cx="2974975" cy="600074"/>
          </a:xfrm>
        </p:grpSpPr>
        <p:graphicFrame>
          <p:nvGraphicFramePr>
            <p:cNvPr id="43012" name="Object 19">
              <a:extLst>
                <a:ext uri="{FF2B5EF4-FFF2-40B4-BE49-F238E27FC236}">
                  <a16:creationId xmlns:a16="http://schemas.microsoft.com/office/drawing/2014/main" id="{693749BA-2376-4647-B24A-9C895D13949D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36824908"/>
                </p:ext>
              </p:extLst>
            </p:nvPr>
          </p:nvGraphicFramePr>
          <p:xfrm>
            <a:off x="4464052" y="984250"/>
            <a:ext cx="2974975" cy="5984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753480" imgH="148680" progId="Equation.3">
                    <p:embed/>
                  </p:oleObj>
                </mc:Choice>
                <mc:Fallback>
                  <p:oleObj name="公式" r:id="rId7" imgW="753480" imgH="148680" progId="Equation.3">
                    <p:embed/>
                    <p:pic>
                      <p:nvPicPr>
                        <p:cNvPr id="43012" name="Object 19">
                          <a:extLst>
                            <a:ext uri="{FF2B5EF4-FFF2-40B4-BE49-F238E27FC236}">
                              <a16:creationId xmlns:a16="http://schemas.microsoft.com/office/drawing/2014/main" id="{693749BA-2376-4647-B24A-9C895D13949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4052" y="984250"/>
                          <a:ext cx="2974975" cy="598488"/>
                        </a:xfrm>
                        <a:prstGeom prst="rect">
                          <a:avLst/>
                        </a:prstGeom>
                        <a:solidFill>
                          <a:srgbClr val="92D05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3015" name="Object 23">
              <a:extLst>
                <a:ext uri="{FF2B5EF4-FFF2-40B4-BE49-F238E27FC236}">
                  <a16:creationId xmlns:a16="http://schemas.microsoft.com/office/drawing/2014/main" id="{7821FDCD-557D-4660-A260-30BD43368FC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7499817"/>
                </p:ext>
              </p:extLst>
            </p:nvPr>
          </p:nvGraphicFramePr>
          <p:xfrm>
            <a:off x="5575301" y="982664"/>
            <a:ext cx="1784350" cy="5476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489600" imgH="148680" progId="Equation.3">
                    <p:embed/>
                  </p:oleObj>
                </mc:Choice>
                <mc:Fallback>
                  <p:oleObj name="公式" r:id="rId9" imgW="489600" imgH="148680" progId="Equation.3">
                    <p:embed/>
                    <p:pic>
                      <p:nvPicPr>
                        <p:cNvPr id="43015" name="Object 23">
                          <a:extLst>
                            <a:ext uri="{FF2B5EF4-FFF2-40B4-BE49-F238E27FC236}">
                              <a16:creationId xmlns:a16="http://schemas.microsoft.com/office/drawing/2014/main" id="{7821FDCD-557D-4660-A260-30BD43368FC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575301" y="982664"/>
                          <a:ext cx="1784350" cy="547687"/>
                        </a:xfrm>
                        <a:prstGeom prst="rect">
                          <a:avLst/>
                        </a:prstGeom>
                        <a:solidFill>
                          <a:srgbClr val="92D05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1" name="Picture 15" descr="3-3">
            <a:extLst>
              <a:ext uri="{FF2B5EF4-FFF2-40B4-BE49-F238E27FC236}">
                <a16:creationId xmlns:a16="http://schemas.microsoft.com/office/drawing/2014/main" id="{19101341-1F87-49FB-A98A-102A242192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97" y="4135398"/>
            <a:ext cx="3113179" cy="255931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B06CB2BE-A454-4977-8571-8ED78927E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Rectangle 11">
            <a:extLst>
              <a:ext uri="{FF2B5EF4-FFF2-40B4-BE49-F238E27FC236}">
                <a16:creationId xmlns:a16="http://schemas.microsoft.com/office/drawing/2014/main" id="{971CE58C-77B6-4C8E-B155-926B6595E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258" y="912679"/>
            <a:ext cx="91440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解：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(3)</a:t>
            </a: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最大间隙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=ES-</a:t>
            </a:r>
            <a:r>
              <a:rPr kumimoji="1" lang="en-US" altLang="zh-CN" sz="2400" b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ei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=+0.025-(+0.002)= +0.023 mm </a:t>
            </a:r>
          </a:p>
          <a:p>
            <a:pPr algn="just" eaLnBrk="1" hangingPunct="1">
              <a:spcBef>
                <a:spcPts val="1800"/>
              </a:spcBef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最大过盈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=EI-es=0-(+0.018)= -0.018 mm </a:t>
            </a: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  <a:ea typeface="ˎ̥"/>
              <a:cs typeface="ˎ̥"/>
            </a:endParaRPr>
          </a:p>
          <a:p>
            <a:pPr algn="just" eaLnBrk="1" hangingPunct="1"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配合公差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T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f</a:t>
            </a:r>
            <a:r>
              <a:rPr kumimoji="1" lang="en-US" altLang="zh-CN" sz="2400" b="1" baseline="-30000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X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—</a:t>
            </a:r>
            <a:r>
              <a:rPr kumimoji="1" lang="en-US" altLang="zh-CN" sz="2400" b="1" i="1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Y</a:t>
            </a:r>
            <a:r>
              <a:rPr kumimoji="1" lang="en-US" altLang="zh-CN" sz="2400" b="1" baseline="-30000" dirty="0" err="1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max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</a:p>
          <a:p>
            <a:pPr algn="just" eaLnBrk="1" hangingPunct="1">
              <a:buFontTx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               =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+0.023-(-0.018)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︱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ea typeface="ˎ̥"/>
                <a:cs typeface="ˎ̥"/>
              </a:rPr>
              <a:t>= 0.041 mm </a:t>
            </a:r>
            <a:endParaRPr lang="en-US" altLang="zh-CN" dirty="0">
              <a:solidFill>
                <a:srgbClr val="000000"/>
              </a:solidFill>
            </a:endParaRPr>
          </a:p>
        </p:txBody>
      </p:sp>
      <p:graphicFrame>
        <p:nvGraphicFramePr>
          <p:cNvPr id="44034" name="Object 18">
            <a:extLst>
              <a:ext uri="{FF2B5EF4-FFF2-40B4-BE49-F238E27FC236}">
                <a16:creationId xmlns:a16="http://schemas.microsoft.com/office/drawing/2014/main" id="{F5566965-C8BC-44DB-8C9F-F652EB7B88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9010590"/>
              </p:ext>
            </p:extLst>
          </p:nvPr>
        </p:nvGraphicFramePr>
        <p:xfrm>
          <a:off x="6300505" y="1443663"/>
          <a:ext cx="276542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801720" imgH="153720" progId="Equation.3">
                  <p:embed/>
                </p:oleObj>
              </mc:Choice>
              <mc:Fallback>
                <p:oleObj name="公式" r:id="rId2" imgW="801720" imgH="153720" progId="Equation.3">
                  <p:embed/>
                  <p:pic>
                    <p:nvPicPr>
                      <p:cNvPr id="44034" name="Object 18">
                        <a:extLst>
                          <a:ext uri="{FF2B5EF4-FFF2-40B4-BE49-F238E27FC236}">
                            <a16:creationId xmlns:a16="http://schemas.microsoft.com/office/drawing/2014/main" id="{F5566965-C8BC-44DB-8C9F-F652EB7B881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505" y="1443663"/>
                        <a:ext cx="2765425" cy="59848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19">
            <a:extLst>
              <a:ext uri="{FF2B5EF4-FFF2-40B4-BE49-F238E27FC236}">
                <a16:creationId xmlns:a16="http://schemas.microsoft.com/office/drawing/2014/main" id="{AD3CF17A-940D-420C-BC84-78F770764D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835134"/>
              </p:ext>
            </p:extLst>
          </p:nvPr>
        </p:nvGraphicFramePr>
        <p:xfrm>
          <a:off x="6300505" y="2124114"/>
          <a:ext cx="2974975" cy="598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53480" imgH="148680" progId="Equation.3">
                  <p:embed/>
                </p:oleObj>
              </mc:Choice>
              <mc:Fallback>
                <p:oleObj name="公式" r:id="rId4" imgW="753480" imgH="148680" progId="Equation.3">
                  <p:embed/>
                  <p:pic>
                    <p:nvPicPr>
                      <p:cNvPr id="44035" name="Object 19">
                        <a:extLst>
                          <a:ext uri="{FF2B5EF4-FFF2-40B4-BE49-F238E27FC236}">
                            <a16:creationId xmlns:a16="http://schemas.microsoft.com/office/drawing/2014/main" id="{AD3CF17A-940D-420C-BC84-78F770764D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00505" y="2124114"/>
                        <a:ext cx="2974975" cy="59848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14">
            <a:extLst>
              <a:ext uri="{FF2B5EF4-FFF2-40B4-BE49-F238E27FC236}">
                <a16:creationId xmlns:a16="http://schemas.microsoft.com/office/drawing/2014/main" id="{CFA05EC3-A4D0-436D-BAA7-6229C570BA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9640628"/>
              </p:ext>
            </p:extLst>
          </p:nvPr>
        </p:nvGraphicFramePr>
        <p:xfrm>
          <a:off x="2403475" y="4581753"/>
          <a:ext cx="3692525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1267200" imgH="244800" progId="Equation.3">
                  <p:embed/>
                </p:oleObj>
              </mc:Choice>
              <mc:Fallback>
                <p:oleObj name="公式" r:id="rId6" imgW="1267200" imgH="244800" progId="Equation.3">
                  <p:embed/>
                  <p:pic>
                    <p:nvPicPr>
                      <p:cNvPr id="44037" name="Object 14">
                        <a:extLst>
                          <a:ext uri="{FF2B5EF4-FFF2-40B4-BE49-F238E27FC236}">
                            <a16:creationId xmlns:a16="http://schemas.microsoft.com/office/drawing/2014/main" id="{CFA05EC3-A4D0-436D-BAA7-6229C570BA8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3475" y="4581753"/>
                        <a:ext cx="3692525" cy="720725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22">
            <a:extLst>
              <a:ext uri="{FF2B5EF4-FFF2-40B4-BE49-F238E27FC236}">
                <a16:creationId xmlns:a16="http://schemas.microsoft.com/office/drawing/2014/main" id="{CA21D9AA-09D0-4CEA-9BDB-0F27687BA1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33259"/>
              </p:ext>
            </p:extLst>
          </p:nvPr>
        </p:nvGraphicFramePr>
        <p:xfrm>
          <a:off x="7422868" y="2120939"/>
          <a:ext cx="1811337" cy="547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499320" imgH="148680" progId="Equation.3">
                  <p:embed/>
                </p:oleObj>
              </mc:Choice>
              <mc:Fallback>
                <p:oleObj name="公式" r:id="rId8" imgW="499320" imgH="148680" progId="Equation.3">
                  <p:embed/>
                  <p:pic>
                    <p:nvPicPr>
                      <p:cNvPr id="44038" name="Object 22">
                        <a:extLst>
                          <a:ext uri="{FF2B5EF4-FFF2-40B4-BE49-F238E27FC236}">
                            <a16:creationId xmlns:a16="http://schemas.microsoft.com/office/drawing/2014/main" id="{CA21D9AA-09D0-4CEA-9BDB-0F27687BA10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22868" y="2120939"/>
                        <a:ext cx="1811337" cy="547688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9" name="Object 29">
            <a:extLst>
              <a:ext uri="{FF2B5EF4-FFF2-40B4-BE49-F238E27FC236}">
                <a16:creationId xmlns:a16="http://schemas.microsoft.com/office/drawing/2014/main" id="{881877F9-43F7-40BF-9903-18ACBF757A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829138"/>
              </p:ext>
            </p:extLst>
          </p:nvPr>
        </p:nvGraphicFramePr>
        <p:xfrm>
          <a:off x="7235542" y="1448427"/>
          <a:ext cx="2039938" cy="598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547200" imgH="153720" progId="Equation.3">
                  <p:embed/>
                </p:oleObj>
              </mc:Choice>
              <mc:Fallback>
                <p:oleObj name="公式" r:id="rId10" imgW="547200" imgH="153720" progId="Equation.3">
                  <p:embed/>
                  <p:pic>
                    <p:nvPicPr>
                      <p:cNvPr id="44039" name="Object 29">
                        <a:extLst>
                          <a:ext uri="{FF2B5EF4-FFF2-40B4-BE49-F238E27FC236}">
                            <a16:creationId xmlns:a16="http://schemas.microsoft.com/office/drawing/2014/main" id="{881877F9-43F7-40BF-9903-18ACBF757AA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5542" y="1448427"/>
                        <a:ext cx="2039938" cy="598487"/>
                      </a:xfrm>
                      <a:prstGeom prst="rect">
                        <a:avLst/>
                      </a:prstGeom>
                      <a:solidFill>
                        <a:srgbClr val="92D050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40" name="图片 1">
            <a:extLst>
              <a:ext uri="{FF2B5EF4-FFF2-40B4-BE49-F238E27FC236}">
                <a16:creationId xmlns:a16="http://schemas.microsoft.com/office/drawing/2014/main" id="{5393C1D4-96DB-44F1-B61D-9FF284FB8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080" y="1120641"/>
            <a:ext cx="4168775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5" descr="3-3">
            <a:extLst>
              <a:ext uri="{FF2B5EF4-FFF2-40B4-BE49-F238E27FC236}">
                <a16:creationId xmlns:a16="http://schemas.microsoft.com/office/drawing/2014/main" id="{36E2213C-2422-4769-BD7D-19B9587BC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7497" y="4135398"/>
            <a:ext cx="3113179" cy="2559315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75097ACE-1442-4959-9723-166690B0B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5684" name="Object 4">
            <a:extLst>
              <a:ext uri="{FF2B5EF4-FFF2-40B4-BE49-F238E27FC236}">
                <a16:creationId xmlns:a16="http://schemas.microsoft.com/office/drawing/2014/main" id="{37452C83-4FC2-4A27-B3B9-3C852C74E65A}"/>
              </a:ext>
            </a:extLst>
          </p:cNvPr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51134239"/>
              </p:ext>
            </p:extLst>
          </p:nvPr>
        </p:nvGraphicFramePr>
        <p:xfrm>
          <a:off x="948530" y="2858452"/>
          <a:ext cx="4319588" cy="3375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84920" imgH="1660680" progId="Visio.Drawing.6">
                  <p:embed/>
                </p:oleObj>
              </mc:Choice>
              <mc:Fallback>
                <p:oleObj name="Visio" r:id="rId2" imgW="2284920" imgH="1660680" progId="Visio.Drawing.6">
                  <p:embed/>
                  <p:pic>
                    <p:nvPicPr>
                      <p:cNvPr id="455684" name="Object 4">
                        <a:extLst>
                          <a:ext uri="{FF2B5EF4-FFF2-40B4-BE49-F238E27FC236}">
                            <a16:creationId xmlns:a16="http://schemas.microsoft.com/office/drawing/2014/main" id="{37452C83-4FC2-4A27-B3B9-3C852C74E65A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8530" y="2858452"/>
                        <a:ext cx="4319588" cy="3375025"/>
                      </a:xfrm>
                      <a:prstGeom prst="rect">
                        <a:avLst/>
                      </a:prstGeom>
                      <a:solidFill>
                        <a:srgbClr val="2D2D8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5683" name="Rectangle 3">
            <a:extLst>
              <a:ext uri="{FF2B5EF4-FFF2-40B4-BE49-F238E27FC236}">
                <a16:creationId xmlns:a16="http://schemas.microsoft.com/office/drawing/2014/main" id="{CD9AAAC8-BEC5-4E38-8636-E55387F12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49" y="1663163"/>
            <a:ext cx="820896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确定</a:t>
            </a:r>
            <a:r>
              <a:rPr kumimoji="1"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25H7/f6,</a:t>
            </a:r>
            <a:r>
              <a:rPr kumimoji="1"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25F7/h6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孔与轴的极限偏差。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AB0B7994-0FA3-4215-ABF8-C26E3DB40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31731" y="3017202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455686" name="Text Box 6">
            <a:extLst>
              <a:ext uri="{FF2B5EF4-FFF2-40B4-BE49-F238E27FC236}">
                <a16:creationId xmlns:a16="http://schemas.microsoft.com/office/drawing/2014/main" id="{BE6DBBFC-ADAE-4FB1-B1FC-2B58D3C6D7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7950" y="2727823"/>
            <a:ext cx="6474050" cy="386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主要步骤：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和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IT7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的公差值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计算轴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基本偏差上偏差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根据通用规则，求解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F7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的下偏差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计算其他极限偏差。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D92AABC-BA12-4F5C-952C-99ABDD847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7" name="Rectangle 3">
            <a:extLst>
              <a:ext uri="{FF2B5EF4-FFF2-40B4-BE49-F238E27FC236}">
                <a16:creationId xmlns:a16="http://schemas.microsoft.com/office/drawing/2014/main" id="{808D5A3D-6D8A-4724-BF37-65525495B9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807" y="1375759"/>
            <a:ext cx="8604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确定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25H8/p8,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25P8/h8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孔与轴的极限偏差。</a:t>
            </a:r>
          </a:p>
        </p:txBody>
      </p:sp>
      <p:graphicFrame>
        <p:nvGraphicFramePr>
          <p:cNvPr id="456708" name="Object 4">
            <a:extLst>
              <a:ext uri="{FF2B5EF4-FFF2-40B4-BE49-F238E27FC236}">
                <a16:creationId xmlns:a16="http://schemas.microsoft.com/office/drawing/2014/main" id="{30392205-60CE-4C96-939C-014E86B53CA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7270866"/>
              </p:ext>
            </p:extLst>
          </p:nvPr>
        </p:nvGraphicFramePr>
        <p:xfrm>
          <a:off x="449716" y="2433363"/>
          <a:ext cx="5352370" cy="38241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84920" imgH="1660680" progId="Visio.Drawing.6">
                  <p:embed/>
                </p:oleObj>
              </mc:Choice>
              <mc:Fallback>
                <p:oleObj name="Visio" r:id="rId2" imgW="2284920" imgH="1660680" progId="Visio.Drawing.6">
                  <p:embed/>
                  <p:pic>
                    <p:nvPicPr>
                      <p:cNvPr id="456708" name="Object 4">
                        <a:extLst>
                          <a:ext uri="{FF2B5EF4-FFF2-40B4-BE49-F238E27FC236}">
                            <a16:creationId xmlns:a16="http://schemas.microsoft.com/office/drawing/2014/main" id="{30392205-60CE-4C96-939C-014E86B53CA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16" y="2433363"/>
                        <a:ext cx="5352370" cy="3824192"/>
                      </a:xfrm>
                      <a:prstGeom prst="rect">
                        <a:avLst/>
                      </a:prstGeom>
                      <a:solidFill>
                        <a:srgbClr val="2D2D8A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6709" name="Text Box 5">
            <a:extLst>
              <a:ext uri="{FF2B5EF4-FFF2-40B4-BE49-F238E27FC236}">
                <a16:creationId xmlns:a16="http://schemas.microsoft.com/office/drawing/2014/main" id="{646D7880-28DB-4F3D-AC3E-762B225AC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871" y="2690814"/>
            <a:ext cx="5747386" cy="386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主要步骤：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IT8=33</a:t>
            </a:r>
            <a:r>
              <a:rPr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μ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</a:t>
            </a:r>
            <a:endParaRPr lang="zh-CN" altLang="el-GR" sz="28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轴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的基本偏差下偏差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</a:rPr>
              <a:t>ei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孔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的基本偏差上偏差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ES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计算其他极限偏差。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456712" name="Rectangle 8">
            <a:extLst>
              <a:ext uri="{FF2B5EF4-FFF2-40B4-BE49-F238E27FC236}">
                <a16:creationId xmlns:a16="http://schemas.microsoft.com/office/drawing/2014/main" id="{D445BB42-2F1C-4C53-98CA-30E7B88730BF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26810" y="5048024"/>
            <a:ext cx="1270000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FFFFFF"/>
                </a:solidFill>
                <a:latin typeface="宋体" panose="02010600030101010101" pitchFamily="2" charset="-122"/>
              </a:rPr>
              <a:t>公称尺寸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33AC3F6-6EFE-4FAB-A11F-2D19AC350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7733" name="Object 5">
            <a:extLst>
              <a:ext uri="{FF2B5EF4-FFF2-40B4-BE49-F238E27FC236}">
                <a16:creationId xmlns:a16="http://schemas.microsoft.com/office/drawing/2014/main" id="{D859FE1B-69DB-43E9-B71C-03DDD741ED0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0166299"/>
              </p:ext>
            </p:extLst>
          </p:nvPr>
        </p:nvGraphicFramePr>
        <p:xfrm>
          <a:off x="639535" y="2720068"/>
          <a:ext cx="4419600" cy="339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332800" imgH="1660680" progId="Visio.Drawing.6">
                  <p:embed/>
                </p:oleObj>
              </mc:Choice>
              <mc:Fallback>
                <p:oleObj name="Visio" r:id="rId2" imgW="2332800" imgH="1660680" progId="Visio.Drawing.6">
                  <p:embed/>
                  <p:pic>
                    <p:nvPicPr>
                      <p:cNvPr id="457733" name="Object 5">
                        <a:extLst>
                          <a:ext uri="{FF2B5EF4-FFF2-40B4-BE49-F238E27FC236}">
                            <a16:creationId xmlns:a16="http://schemas.microsoft.com/office/drawing/2014/main" id="{D859FE1B-69DB-43E9-B71C-03DDD741ED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535" y="2720068"/>
                        <a:ext cx="4419600" cy="3390900"/>
                      </a:xfrm>
                      <a:prstGeom prst="rect">
                        <a:avLst/>
                      </a:prstGeom>
                      <a:solidFill>
                        <a:srgbClr val="2D2D8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7731" name="Rectangle 3">
            <a:extLst>
              <a:ext uri="{FF2B5EF4-FFF2-40B4-BE49-F238E27FC236}">
                <a16:creationId xmlns:a16="http://schemas.microsoft.com/office/drawing/2014/main" id="{B39010C2-066E-427E-9E62-F98D816E4D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436" y="1650395"/>
            <a:ext cx="860425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确定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25H7/p6,</a:t>
            </a:r>
            <a:r>
              <a:rPr kumimoji="1" lang="el-GR" altLang="zh-CN" sz="2800" b="1" i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25P7/h6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孔与轴的极限偏差。</a:t>
            </a:r>
          </a:p>
        </p:txBody>
      </p:sp>
      <p:sp>
        <p:nvSpPr>
          <p:cNvPr id="457732" name="Text Box 4">
            <a:extLst>
              <a:ext uri="{FF2B5EF4-FFF2-40B4-BE49-F238E27FC236}">
                <a16:creationId xmlns:a16="http://schemas.microsoft.com/office/drawing/2014/main" id="{A2EC48E5-9E2B-4A0D-94BC-14298945AC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046" y="2480853"/>
            <a:ext cx="6158840" cy="3869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主要步骤：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1.IT6=</a:t>
            </a:r>
            <a:r>
              <a:rPr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13</a:t>
            </a:r>
            <a:r>
              <a:rPr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μ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，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IT7=21</a:t>
            </a:r>
            <a:r>
              <a:rPr lang="el-GR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μ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</a:t>
            </a:r>
            <a:endParaRPr lang="el-GR" altLang="zh-CN" sz="2800" b="1" dirty="0">
              <a:solidFill>
                <a:srgbClr val="000000"/>
              </a:solidFill>
              <a:latin typeface="宋体" panose="02010600030101010101" pitchFamily="2" charset="-122"/>
              <a:cs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轴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的基本偏差下偏差</a:t>
            </a:r>
            <a:r>
              <a:rPr lang="en-US" altLang="zh-CN" sz="2800" b="1" dirty="0" err="1">
                <a:solidFill>
                  <a:srgbClr val="000000"/>
                </a:solidFill>
                <a:latin typeface="宋体" panose="02010600030101010101" pitchFamily="2" charset="-122"/>
              </a:rPr>
              <a:t>ei</a:t>
            </a:r>
            <a:endParaRPr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3.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特殊规则计算孔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的基本偏差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ES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（</a:t>
            </a: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Δ=IT7-IT6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）</a:t>
            </a:r>
            <a:endParaRPr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4.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计算其他极限偏差。</a:t>
            </a:r>
          </a:p>
        </p:txBody>
      </p:sp>
      <p:sp>
        <p:nvSpPr>
          <p:cNvPr id="457736" name="Rectangle 8">
            <a:extLst>
              <a:ext uri="{FF2B5EF4-FFF2-40B4-BE49-F238E27FC236}">
                <a16:creationId xmlns:a16="http://schemas.microsoft.com/office/drawing/2014/main" id="{91DE71A0-2541-42AC-940B-6C9BFD96362C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68085" y="4967968"/>
            <a:ext cx="1270000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FFFFFF"/>
                </a:solidFill>
                <a:latin typeface="宋体" panose="02010600030101010101" pitchFamily="2" charset="-122"/>
              </a:rPr>
              <a:t>公称尺寸</a:t>
            </a:r>
          </a:p>
        </p:txBody>
      </p:sp>
      <p:sp>
        <p:nvSpPr>
          <p:cNvPr id="457737" name="Line 9">
            <a:extLst>
              <a:ext uri="{FF2B5EF4-FFF2-40B4-BE49-F238E27FC236}">
                <a16:creationId xmlns:a16="http://schemas.microsoft.com/office/drawing/2014/main" id="{CF9B9196-FA6E-4433-A7FF-4EADC544B64A}"/>
              </a:ext>
            </a:extLst>
          </p:cNvPr>
          <p:cNvSpPr>
            <a:spLocks noChangeShapeType="1"/>
          </p:cNvSpPr>
          <p:nvPr/>
        </p:nvSpPr>
        <p:spPr bwMode="auto">
          <a:xfrm>
            <a:off x="925285" y="4269468"/>
            <a:ext cx="685800" cy="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F63BBCC-C15F-4217-9E35-F2B1F5B5D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5" name="Rectangle 3">
            <a:extLst>
              <a:ext uri="{FF2B5EF4-FFF2-40B4-BE49-F238E27FC236}">
                <a16:creationId xmlns:a16="http://schemas.microsoft.com/office/drawing/2014/main" id="{C5AB0103-2DFE-4EC8-A817-0F7EF57B0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291" y="848632"/>
            <a:ext cx="10965769" cy="1947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已知孔、轴配合的公称尺寸为</a:t>
            </a:r>
            <a:r>
              <a:rPr kumimoji="1" lang="el-GR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Φ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50mm,</a:t>
            </a: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配合公差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=0.041mm</a:t>
            </a: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，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max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=+0.066mm,</a:t>
            </a: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孔的公差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1"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h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=0.025,</a:t>
            </a: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轴的下偏差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ei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=+0.041mm,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求孔、轴的其他极限偏差，画出尺寸公差带图</a:t>
            </a:r>
            <a:r>
              <a:rPr kumimoji="1" lang="zh-CN" altLang="en-US" sz="2800" dirty="0">
                <a:solidFill>
                  <a:srgbClr val="000000"/>
                </a:solidFill>
              </a:rPr>
              <a:t>    </a:t>
            </a:r>
          </a:p>
        </p:txBody>
      </p:sp>
      <p:graphicFrame>
        <p:nvGraphicFramePr>
          <p:cNvPr id="19458" name="Object 4">
            <a:extLst>
              <a:ext uri="{FF2B5EF4-FFF2-40B4-BE49-F238E27FC236}">
                <a16:creationId xmlns:a16="http://schemas.microsoft.com/office/drawing/2014/main" id="{A0EEBBC1-7C8A-49B7-86D6-530D8EAC59F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075075"/>
              </p:ext>
            </p:extLst>
          </p:nvPr>
        </p:nvGraphicFramePr>
        <p:xfrm>
          <a:off x="903514" y="3136900"/>
          <a:ext cx="4319588" cy="338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84920" imgH="1660680" progId="Visio.Drawing.6">
                  <p:embed/>
                </p:oleObj>
              </mc:Choice>
              <mc:Fallback>
                <p:oleObj name="Visio" r:id="rId2" imgW="2284920" imgH="1660680" progId="Visio.Drawing.6">
                  <p:embed/>
                  <p:pic>
                    <p:nvPicPr>
                      <p:cNvPr id="19458" name="Object 4">
                        <a:extLst>
                          <a:ext uri="{FF2B5EF4-FFF2-40B4-BE49-F238E27FC236}">
                            <a16:creationId xmlns:a16="http://schemas.microsoft.com/office/drawing/2014/main" id="{A0EEBBC1-7C8A-49B7-86D6-530D8EAC59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514" y="3136900"/>
                        <a:ext cx="4319588" cy="3384550"/>
                      </a:xfrm>
                      <a:prstGeom prst="rect">
                        <a:avLst/>
                      </a:prstGeom>
                      <a:solidFill>
                        <a:srgbClr val="2D2D8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132" name="Text Box 5">
            <a:extLst>
              <a:ext uri="{FF2B5EF4-FFF2-40B4-BE49-F238E27FC236}">
                <a16:creationId xmlns:a16="http://schemas.microsoft.com/office/drawing/2014/main" id="{BADB9693-448B-43FF-8B23-F269F58E8A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0825" y="2714626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458758" name="Text Box 6">
            <a:extLst>
              <a:ext uri="{FF2B5EF4-FFF2-40B4-BE49-F238E27FC236}">
                <a16:creationId xmlns:a16="http://schemas.microsoft.com/office/drawing/2014/main" id="{E0768492-93AD-4D15-916D-14C1E166D2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6468" y="3429000"/>
            <a:ext cx="6393245" cy="2593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主要步骤：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1.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计算最小间隙</a:t>
            </a:r>
            <a:r>
              <a:rPr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>min</a:t>
            </a:r>
            <a:r>
              <a:rPr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>  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= 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X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max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- 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kumimoji="1"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=0.025</a:t>
            </a:r>
            <a:endParaRPr lang="en-US" altLang="zh-CN" sz="2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2.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计算轴公差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T</a:t>
            </a:r>
            <a:r>
              <a:rPr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</a:rPr>
              <a:t>s</a:t>
            </a: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=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T</a:t>
            </a:r>
            <a:r>
              <a:rPr kumimoji="1" lang="en-US" altLang="zh-CN" sz="2800" baseline="-25000" dirty="0" err="1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f</a:t>
            </a:r>
            <a:r>
              <a:rPr kumimoji="1"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- T</a:t>
            </a:r>
            <a:r>
              <a:rPr kumimoji="1" lang="en-US" altLang="zh-CN" sz="2800" baseline="-250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h </a:t>
            </a:r>
            <a:r>
              <a:rPr kumimoji="1" lang="en-US" altLang="zh-CN" sz="2800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=0.016</a:t>
            </a:r>
            <a:endParaRPr lang="en-US" altLang="zh-CN" sz="2800" baseline="-25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00"/>
                </a:solidFill>
                <a:latin typeface="宋体" panose="02010600030101010101" pitchFamily="2" charset="-122"/>
              </a:rPr>
              <a:t>3.</a:t>
            </a:r>
            <a:r>
              <a:rPr lang="zh-CN" altLang="en-US" sz="2800" dirty="0">
                <a:solidFill>
                  <a:srgbClr val="000000"/>
                </a:solidFill>
                <a:latin typeface="宋体" panose="02010600030101010101" pitchFamily="2" charset="-122"/>
              </a:rPr>
              <a:t>计算其他极限偏差</a:t>
            </a:r>
            <a:r>
              <a:rPr lang="zh-CN" altLang="en-US" sz="2800" dirty="0">
                <a:solidFill>
                  <a:srgbClr val="000000"/>
                </a:solidFill>
              </a:rPr>
              <a:t>。</a:t>
            </a:r>
            <a:endParaRPr lang="en-US" altLang="zh-CN" sz="2800" dirty="0">
              <a:solidFill>
                <a:srgbClr val="000000"/>
              </a:solidFill>
            </a:endParaRPr>
          </a:p>
        </p:txBody>
      </p:sp>
      <p:sp>
        <p:nvSpPr>
          <p:cNvPr id="19464" name="Rectangle 9">
            <a:extLst>
              <a:ext uri="{FF2B5EF4-FFF2-40B4-BE49-F238E27FC236}">
                <a16:creationId xmlns:a16="http://schemas.microsoft.com/office/drawing/2014/main" id="{7FCB415D-6FC3-474A-9E51-D7B97D80CD7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94014" y="6172200"/>
            <a:ext cx="279400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000" i="1" dirty="0">
                <a:solidFill>
                  <a:srgbClr val="FFFFFF"/>
                </a:solidFill>
                <a:latin typeface="宋体" panose="02010600030101010101" pitchFamily="2" charset="-122"/>
              </a:rPr>
              <a:t>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8B4B66-641A-4007-B93F-8E72356768E4}"/>
              </a:ext>
            </a:extLst>
          </p:cNvPr>
          <p:cNvSpPr txBox="1"/>
          <p:nvPr/>
        </p:nvSpPr>
        <p:spPr>
          <a:xfrm>
            <a:off x="1571171" y="3429000"/>
            <a:ext cx="473206" cy="1977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</a:p>
          <a:p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</a:p>
          <a:p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</a:t>
            </a:r>
          </a:p>
          <a:p>
            <a:endParaRPr lang="en-US" altLang="zh-CN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ei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F586D74-B147-4940-9512-4591CD5AC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Rectangle 16">
            <a:extLst>
              <a:ext uri="{FF2B5EF4-FFF2-40B4-BE49-F238E27FC236}">
                <a16:creationId xmlns:a16="http://schemas.microsoft.com/office/drawing/2014/main" id="{CD78CB6D-2413-4AFD-B886-2AE6DB8E7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700" y="1119700"/>
            <a:ext cx="485261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课堂练习：配合种类及其特性</a:t>
            </a:r>
          </a:p>
        </p:txBody>
      </p:sp>
      <p:sp>
        <p:nvSpPr>
          <p:cNvPr id="49156" name="Rectangle 17">
            <a:extLst>
              <a:ext uri="{FF2B5EF4-FFF2-40B4-BE49-F238E27FC236}">
                <a16:creationId xmlns:a16="http://schemas.microsoft.com/office/drawing/2014/main" id="{2215596D-5837-4626-82D0-F45A27B4F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28" y="1826700"/>
            <a:ext cx="9448572" cy="1113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indent="2000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latin typeface="宋体" panose="02010600030101010101" pitchFamily="2" charset="-122"/>
              </a:rPr>
              <a:t>、画配合公差图并判断其配合种类。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pt-BR" altLang="zh-CN" sz="2400" b="1" dirty="0">
                <a:latin typeface="宋体" panose="02010600030101010101" pitchFamily="2" charset="-122"/>
              </a:rPr>
              <a:t>   1</a:t>
            </a:r>
            <a:r>
              <a:rPr lang="zh-CN" altLang="pt-BR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Φ</a:t>
            </a:r>
            <a:r>
              <a:rPr lang="pt-BR" altLang="zh-CN" sz="2400" b="1" dirty="0">
                <a:latin typeface="宋体" panose="02010600030101010101" pitchFamily="2" charset="-122"/>
              </a:rPr>
              <a:t>30H7</a:t>
            </a:r>
            <a:r>
              <a:rPr lang="zh-CN" altLang="pt-BR" sz="2400" b="1" dirty="0">
                <a:latin typeface="宋体" panose="02010600030101010101" pitchFamily="2" charset="-122"/>
              </a:rPr>
              <a:t>／</a:t>
            </a:r>
            <a:r>
              <a:rPr lang="pt-BR" altLang="zh-CN" sz="2400" b="1" dirty="0">
                <a:latin typeface="宋体" panose="02010600030101010101" pitchFamily="2" charset="-122"/>
              </a:rPr>
              <a:t>f6       2</a:t>
            </a:r>
            <a:r>
              <a:rPr lang="zh-CN" altLang="pt-BR" sz="2400" b="1" dirty="0">
                <a:latin typeface="宋体" panose="02010600030101010101" pitchFamily="2" charset="-122"/>
              </a:rPr>
              <a:t>）</a:t>
            </a:r>
            <a:r>
              <a:rPr lang="en-US" altLang="zh-CN" sz="2400" b="1" dirty="0">
                <a:latin typeface="宋体" panose="02010600030101010101" pitchFamily="2" charset="-122"/>
              </a:rPr>
              <a:t>Φ</a:t>
            </a:r>
            <a:r>
              <a:rPr lang="pt-BR" altLang="zh-CN" sz="2400" b="1" dirty="0">
                <a:latin typeface="宋体" panose="02010600030101010101" pitchFamily="2" charset="-122"/>
              </a:rPr>
              <a:t>30H8/h7</a:t>
            </a:r>
          </a:p>
        </p:txBody>
      </p:sp>
      <p:pic>
        <p:nvPicPr>
          <p:cNvPr id="49157" name="Picture 18">
            <a:extLst>
              <a:ext uri="{FF2B5EF4-FFF2-40B4-BE49-F238E27FC236}">
                <a16:creationId xmlns:a16="http://schemas.microsoft.com/office/drawing/2014/main" id="{6E6A650C-90B6-4717-A81A-A37F888C4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946" y="3976175"/>
            <a:ext cx="2906711" cy="234821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8" name="Picture 19">
            <a:extLst>
              <a:ext uri="{FF2B5EF4-FFF2-40B4-BE49-F238E27FC236}">
                <a16:creationId xmlns:a16="http://schemas.microsoft.com/office/drawing/2014/main" id="{C22CEF4F-441A-47F7-9DFA-5807A38A4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365" y="3976175"/>
            <a:ext cx="2671521" cy="234821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9" name="Picture 20">
            <a:extLst>
              <a:ext uri="{FF2B5EF4-FFF2-40B4-BE49-F238E27FC236}">
                <a16:creationId xmlns:a16="http://schemas.microsoft.com/office/drawing/2014/main" id="{B06F1D05-5892-4ABF-B4E0-751C363E4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7" y="3973514"/>
            <a:ext cx="3128799" cy="2348216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60" name="Rectangle 21">
            <a:extLst>
              <a:ext uri="{FF2B5EF4-FFF2-40B4-BE49-F238E27FC236}">
                <a16:creationId xmlns:a16="http://schemas.microsoft.com/office/drawing/2014/main" id="{59A2D276-47ED-4FA4-B102-0C6C1DA0B1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828" y="3080719"/>
            <a:ext cx="8586005" cy="559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indent="200025">
              <a:lnSpc>
                <a:spcPct val="150000"/>
              </a:lnSpc>
              <a:spcBef>
                <a:spcPct val="0"/>
              </a:spcBef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、根据配合公差带图画配合公差带图，并判断其配合种类。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D2FF985-2F8A-4880-AECD-B3F8C74EF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二 配合种类及其特性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2559692" y="2441432"/>
            <a:ext cx="6294699" cy="1219200"/>
          </a:xfrm>
        </p:spPr>
        <p:txBody>
          <a:bodyPr/>
          <a:lstStyle/>
          <a:p>
            <a:r>
              <a:rPr lang="en-US" altLang="zh-CN" sz="5400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5400" dirty="0">
                <a:solidFill>
                  <a:srgbClr val="7030A0"/>
                </a:solidFill>
                <a:latin typeface="Times New Roman" panose="02020603050405020304" pitchFamily="18" charset="0"/>
              </a:rPr>
              <a:t>二、极限与配合</a:t>
            </a:r>
          </a:p>
        </p:txBody>
      </p:sp>
    </p:spTree>
    <p:extLst>
      <p:ext uri="{BB962C8B-B14F-4D97-AF65-F5344CB8AC3E}">
        <p14:creationId xmlns:p14="http://schemas.microsoft.com/office/powerpoint/2010/main" val="157488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360" name="Picture 8">
            <a:extLst>
              <a:ext uri="{FF2B5EF4-FFF2-40B4-BE49-F238E27FC236}">
                <a16:creationId xmlns:a16="http://schemas.microsoft.com/office/drawing/2014/main" id="{7445B296-BB18-4A11-8AC5-4F570379A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830" y="1526976"/>
            <a:ext cx="2187176" cy="3291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2363" name="Picture 11">
            <a:extLst>
              <a:ext uri="{FF2B5EF4-FFF2-40B4-BE49-F238E27FC236}">
                <a16:creationId xmlns:a16="http://schemas.microsoft.com/office/drawing/2014/main" id="{387DF282-5BBD-4384-8A4F-372547290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10" y="1526976"/>
            <a:ext cx="2533424" cy="334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2364" name="Picture 12">
            <a:extLst>
              <a:ext uri="{FF2B5EF4-FFF2-40B4-BE49-F238E27FC236}">
                <a16:creationId xmlns:a16="http://schemas.microsoft.com/office/drawing/2014/main" id="{62928422-B81A-47C4-ADA2-004102294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5978" y="1477465"/>
            <a:ext cx="2307410" cy="334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2365" name="Rectangle 13">
            <a:extLst>
              <a:ext uri="{FF2B5EF4-FFF2-40B4-BE49-F238E27FC236}">
                <a16:creationId xmlns:a16="http://schemas.microsoft.com/office/drawing/2014/main" id="{B78CE5E1-4C2B-4EDD-BB51-76D393E9D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768" y="6241755"/>
            <a:ext cx="4824412" cy="47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、为什么孔的偏差代号全是</a:t>
            </a:r>
            <a:r>
              <a:rPr lang="en-US" altLang="zh-CN" sz="2400" b="1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H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？</a:t>
            </a:r>
          </a:p>
        </p:txBody>
      </p:sp>
      <p:pic>
        <p:nvPicPr>
          <p:cNvPr id="612367" name="Picture 15">
            <a:extLst>
              <a:ext uri="{FF2B5EF4-FFF2-40B4-BE49-F238E27FC236}">
                <a16:creationId xmlns:a16="http://schemas.microsoft.com/office/drawing/2014/main" id="{32F6E06C-5629-4956-9002-288FD7318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471" y="1477466"/>
            <a:ext cx="3139870" cy="3341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2368" name="Rectangle 16">
            <a:extLst>
              <a:ext uri="{FF2B5EF4-FFF2-40B4-BE49-F238E27FC236}">
                <a16:creationId xmlns:a16="http://schemas.microsoft.com/office/drawing/2014/main" id="{9CB8BD5E-5076-4E5F-BBE3-0DF18A4CD6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768" y="5405440"/>
            <a:ext cx="46799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、四个配合公差中有什么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共性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？</a:t>
            </a:r>
          </a:p>
        </p:txBody>
      </p:sp>
      <p:sp>
        <p:nvSpPr>
          <p:cNvPr id="612370" name="Rectangle 18">
            <a:extLst>
              <a:ext uri="{FF2B5EF4-FFF2-40B4-BE49-F238E27FC236}">
                <a16:creationId xmlns:a16="http://schemas.microsoft.com/office/drawing/2014/main" id="{6F6ECF4E-6A15-4F90-8AB5-397571C5D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9280" y="5434016"/>
            <a:ext cx="28857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孔偏差代号均为</a:t>
            </a: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H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！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EC964435-CE26-4022-AA35-2008C0FADC25}"/>
              </a:ext>
            </a:extLst>
          </p:cNvPr>
          <p:cNvSpPr txBox="1">
            <a:spLocks noChangeArrowheads="1"/>
          </p:cNvSpPr>
          <p:nvPr/>
        </p:nvSpPr>
        <p:spPr>
          <a:xfrm>
            <a:off x="-1785255" y="4651033"/>
            <a:ext cx="9561060" cy="7683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>
              <a:defRPr/>
            </a:pPr>
            <a:endParaRPr lang="zh-CN" altLang="en-US" kern="0" dirty="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0E8B161F-C71F-41FE-BED4-A041BA7036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2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2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2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2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2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2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365" grpId="0"/>
      <p:bldP spid="612368" grpId="0"/>
      <p:bldP spid="6123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36" name="Rectangle 12">
            <a:extLst>
              <a:ext uri="{FF2B5EF4-FFF2-40B4-BE49-F238E27FC236}">
                <a16:creationId xmlns:a16="http://schemas.microsoft.com/office/drawing/2014/main" id="{FB2D229B-27DF-499C-9231-C18A54DCC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1" y="2144714"/>
            <a:ext cx="4673074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、理解为什么要有配合制度</a:t>
            </a:r>
          </a:p>
        </p:txBody>
      </p:sp>
      <p:sp>
        <p:nvSpPr>
          <p:cNvPr id="717837" name="Rectangle 13">
            <a:extLst>
              <a:ext uri="{FF2B5EF4-FFF2-40B4-BE49-F238E27FC236}">
                <a16:creationId xmlns:a16="http://schemas.microsoft.com/office/drawing/2014/main" id="{B18C05CE-DE02-4ED5-9D89-F4B69F0666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0" y="2971801"/>
            <a:ext cx="4673074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、理解基孔制配合</a:t>
            </a:r>
          </a:p>
        </p:txBody>
      </p:sp>
      <p:sp>
        <p:nvSpPr>
          <p:cNvPr id="717838" name="Rectangle 14">
            <a:extLst>
              <a:ext uri="{FF2B5EF4-FFF2-40B4-BE49-F238E27FC236}">
                <a16:creationId xmlns:a16="http://schemas.microsoft.com/office/drawing/2014/main" id="{AF8FF706-4D49-49B7-9D12-FF95FE8FA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49" y="3825877"/>
            <a:ext cx="4673073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、理解基轴制配合</a:t>
            </a:r>
          </a:p>
        </p:txBody>
      </p:sp>
      <p:sp>
        <p:nvSpPr>
          <p:cNvPr id="717839" name="Rectangle 15">
            <a:extLst>
              <a:ext uri="{FF2B5EF4-FFF2-40B4-BE49-F238E27FC236}">
                <a16:creationId xmlns:a16="http://schemas.microsoft.com/office/drawing/2014/main" id="{D69A10BC-3071-4191-91AA-0C1F0767CE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4250" y="4652964"/>
            <a:ext cx="4673072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4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、能正确判断配合制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68A9299-83CC-4231-BCB6-D2352C95D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7" y="2144714"/>
            <a:ext cx="4418103" cy="3046076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D08831D0-275E-4DDB-9A79-50BF405251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916" name="Picture 4">
            <a:extLst>
              <a:ext uri="{FF2B5EF4-FFF2-40B4-BE49-F238E27FC236}">
                <a16:creationId xmlns:a16="http://schemas.microsoft.com/office/drawing/2014/main" id="{1F996578-26F7-4668-B8C8-5A9730DCE147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020888"/>
            <a:ext cx="5905500" cy="37703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0918" name="Rectangle 6">
            <a:extLst>
              <a:ext uri="{FF2B5EF4-FFF2-40B4-BE49-F238E27FC236}">
                <a16:creationId xmlns:a16="http://schemas.microsoft.com/office/drawing/2014/main" id="{E6D41AC9-F16C-49E6-A806-079E854C5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1989138"/>
            <a:ext cx="25193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A/</a:t>
            </a: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0919" name="Rectangle 7">
            <a:extLst>
              <a:ext uri="{FF2B5EF4-FFF2-40B4-BE49-F238E27FC236}">
                <a16:creationId xmlns:a16="http://schemas.microsoft.com/office/drawing/2014/main" id="{1B39313D-C9CF-4829-8779-E4581C7CB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2652488"/>
            <a:ext cx="251936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B/</a:t>
            </a: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0920" name="Rectangle 8">
            <a:extLst>
              <a:ext uri="{FF2B5EF4-FFF2-40B4-BE49-F238E27FC236}">
                <a16:creationId xmlns:a16="http://schemas.microsoft.com/office/drawing/2014/main" id="{7443CF3C-435C-4DAD-B846-1369C08F0C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3729044"/>
            <a:ext cx="28432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ZC/</a:t>
            </a: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sz="2400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0921" name="Rectangle 9">
            <a:extLst>
              <a:ext uri="{FF2B5EF4-FFF2-40B4-BE49-F238E27FC236}">
                <a16:creationId xmlns:a16="http://schemas.microsoft.com/office/drawing/2014/main" id="{3864FC93-5873-4E0E-8CA2-29FEF4ED5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4788" y="3231928"/>
            <a:ext cx="2843212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…………</a:t>
            </a:r>
            <a:r>
              <a:rPr lang="en-US" altLang="zh-CN" sz="2400" dirty="0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0922" name="Rectangle 10">
            <a:extLst>
              <a:ext uri="{FF2B5EF4-FFF2-40B4-BE49-F238E27FC236}">
                <a16:creationId xmlns:a16="http://schemas.microsoft.com/office/drawing/2014/main" id="{5EE9EECB-D4F6-4E34-B502-6C11C37CD8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257" y="4652963"/>
            <a:ext cx="315345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784</a:t>
            </a:r>
            <a:r>
              <a:rPr lang="zh-CN" altLang="en-US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个配合</a:t>
            </a:r>
            <a:r>
              <a:rPr lang="zh-CN" altLang="en-US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550923" name="Rectangle 11">
            <a:extLst>
              <a:ext uri="{FF2B5EF4-FFF2-40B4-BE49-F238E27FC236}">
                <a16:creationId xmlns:a16="http://schemas.microsoft.com/office/drawing/2014/main" id="{C9D94042-C193-4ED4-B58D-44BAFBB11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869" y="5516563"/>
            <a:ext cx="350520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选择时方便吗？</a:t>
            </a:r>
            <a:r>
              <a:rPr lang="zh-CN" altLang="en-US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550924" name="Rectangle 12">
            <a:extLst>
              <a:ext uri="{FF2B5EF4-FFF2-40B4-BE49-F238E27FC236}">
                <a16:creationId xmlns:a16="http://schemas.microsoft.com/office/drawing/2014/main" id="{FB3D6147-D45D-405A-9F79-87C59D62BF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942" y="1088572"/>
            <a:ext cx="4829175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一）、孔与轴基本偏差对应图</a:t>
            </a:r>
            <a:r>
              <a:rPr lang="zh-CN" altLang="en-US" sz="280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CC3C1C4C-496E-4EF6-92DE-0827B66D7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0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0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8" grpId="0"/>
      <p:bldP spid="550919" grpId="0"/>
      <p:bldP spid="550920" grpId="0"/>
      <p:bldP spid="550921" grpId="0"/>
      <p:bldP spid="550922" grpId="0"/>
      <p:bldP spid="55092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7" name="Rectangle 5">
            <a:extLst>
              <a:ext uri="{FF2B5EF4-FFF2-40B4-BE49-F238E27FC236}">
                <a16:creationId xmlns:a16="http://schemas.microsoft.com/office/drawing/2014/main" id="{7F061067-9457-4BCD-BEAF-D3BCF0B8F9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331" y="1364455"/>
            <a:ext cx="58737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为选择时方便，国家标准</a:t>
            </a:r>
            <a:r>
              <a:rPr lang="zh-CN" altLang="en-US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规定</a:t>
            </a:r>
            <a:r>
              <a:rPr lang="zh-CN" altLang="en-US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：</a:t>
            </a:r>
          </a:p>
        </p:txBody>
      </p:sp>
      <p:sp>
        <p:nvSpPr>
          <p:cNvPr id="658438" name="Rectangle 6">
            <a:extLst>
              <a:ext uri="{FF2B5EF4-FFF2-40B4-BE49-F238E27FC236}">
                <a16:creationId xmlns:a16="http://schemas.microsoft.com/office/drawing/2014/main" id="{A0FB181E-D356-408C-B1C8-CFA3B7A64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9137" y="3116262"/>
            <a:ext cx="3028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latin typeface="方正隶书简体" pitchFamily="2" charset="-122"/>
                <a:ea typeface="方正隶书简体" pitchFamily="2" charset="-122"/>
              </a:rPr>
              <a:t>两种配合制度：</a:t>
            </a:r>
          </a:p>
        </p:txBody>
      </p:sp>
      <p:sp>
        <p:nvSpPr>
          <p:cNvPr id="658439" name="Rectangle 7">
            <a:extLst>
              <a:ext uri="{FF2B5EF4-FFF2-40B4-BE49-F238E27FC236}">
                <a16:creationId xmlns:a16="http://schemas.microsoft.com/office/drawing/2014/main" id="{D952D60B-C89A-43BC-A484-3C81DF15C1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2576513"/>
            <a:ext cx="254909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、基孔制配合</a:t>
            </a:r>
          </a:p>
        </p:txBody>
      </p:sp>
      <p:sp>
        <p:nvSpPr>
          <p:cNvPr id="658440" name="Rectangle 8">
            <a:extLst>
              <a:ext uri="{FF2B5EF4-FFF2-40B4-BE49-F238E27FC236}">
                <a16:creationId xmlns:a16="http://schemas.microsoft.com/office/drawing/2014/main" id="{71859AED-1E7F-4DFA-A727-C2732C4E97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3695700"/>
            <a:ext cx="254909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、基轴制配合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C687BE1-1F7B-40E1-B913-5FA4EDD10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8" y="4851262"/>
            <a:ext cx="10630126" cy="1480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方正隶书简体" pitchFamily="2" charset="-122"/>
              </a:rPr>
              <a:t>配合制</a:t>
            </a:r>
            <a:r>
              <a:rPr lang="en-US" altLang="zh-CN" dirty="0">
                <a:solidFill>
                  <a:srgbClr val="FF0000"/>
                </a:solidFill>
                <a:latin typeface="Tahoma" panose="020B0604030504040204" pitchFamily="34" charset="0"/>
                <a:ea typeface="方正隶书简体" pitchFamily="2" charset="-122"/>
              </a:rPr>
              <a:t>: 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用标准化的孔、轴公差带（即同一极限制的孔和轴）</a:t>
            </a:r>
            <a:endParaRPr lang="en-US" altLang="zh-CN" dirty="0">
              <a:solidFill>
                <a:srgbClr val="0000FF"/>
              </a:solidFill>
              <a:latin typeface="Tahoma" panose="020B0604030504040204" pitchFamily="34" charset="0"/>
              <a:ea typeface="方正隶书简体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           </a:t>
            </a:r>
            <a:r>
              <a:rPr lang="zh-CN" altLang="en-US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组成各种配合的制度称为</a:t>
            </a:r>
            <a:r>
              <a:rPr lang="zh-CN" altLang="en-US" dirty="0">
                <a:solidFill>
                  <a:srgbClr val="FF0000"/>
                </a:solidFill>
                <a:latin typeface="Tahoma" panose="020B0604030504040204" pitchFamily="34" charset="0"/>
                <a:ea typeface="方正隶书简体" pitchFamily="2" charset="-122"/>
              </a:rPr>
              <a:t>配合制。</a:t>
            </a:r>
          </a:p>
        </p:txBody>
      </p:sp>
      <p:sp>
        <p:nvSpPr>
          <p:cNvPr id="3" name="左大括号 2">
            <a:extLst>
              <a:ext uri="{FF2B5EF4-FFF2-40B4-BE49-F238E27FC236}">
                <a16:creationId xmlns:a16="http://schemas.microsoft.com/office/drawing/2014/main" id="{1F06E147-D4B4-4322-ABE6-AABC686000B3}"/>
              </a:ext>
            </a:extLst>
          </p:cNvPr>
          <p:cNvSpPr/>
          <p:nvPr/>
        </p:nvSpPr>
        <p:spPr>
          <a:xfrm>
            <a:off x="4952887" y="2715986"/>
            <a:ext cx="348342" cy="1385295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32EBBB5-0F9C-4135-BBF6-6624BE992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>
            <a:extLst>
              <a:ext uri="{FF2B5EF4-FFF2-40B4-BE49-F238E27FC236}">
                <a16:creationId xmlns:a16="http://schemas.microsoft.com/office/drawing/2014/main" id="{64F6C49C-EFDD-46A0-B922-1FD163CD8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05" y="1683476"/>
            <a:ext cx="10654733" cy="12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</a:t>
            </a:r>
            <a:r>
              <a:rPr lang="zh-CN" altLang="en-US" sz="28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基孔制</a:t>
            </a:r>
            <a:r>
              <a:rPr lang="zh-CN" altLang="en-US" sz="2800" b="1" dirty="0">
                <a:latin typeface="宋体" panose="02010600030101010101" pitchFamily="2" charset="-122"/>
              </a:rPr>
              <a:t>是指基本偏差为一定的孔的公差带，与不同基本偏差的轴的公差带形成各种配合的一种制度。</a:t>
            </a: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4275" name="Object 11">
            <a:extLst>
              <a:ext uri="{FF2B5EF4-FFF2-40B4-BE49-F238E27FC236}">
                <a16:creationId xmlns:a16="http://schemas.microsoft.com/office/drawing/2014/main" id="{AAA36572-7F3D-4FB0-B709-4218CC5626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17000" y="3048001"/>
          <a:ext cx="8588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9200" imgH="105480" progId="Equation.3">
                  <p:embed/>
                </p:oleObj>
              </mc:Choice>
              <mc:Fallback>
                <p:oleObj name="公式" r:id="rId2" imgW="259200" imgH="105480" progId="Equation.3">
                  <p:embed/>
                  <p:pic>
                    <p:nvPicPr>
                      <p:cNvPr id="54275" name="Object 11">
                        <a:extLst>
                          <a:ext uri="{FF2B5EF4-FFF2-40B4-BE49-F238E27FC236}">
                            <a16:creationId xmlns:a16="http://schemas.microsoft.com/office/drawing/2014/main" id="{AAA36572-7F3D-4FB0-B709-4218CC5626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0" y="3048001"/>
                        <a:ext cx="85883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6" name="Line 17">
            <a:extLst>
              <a:ext uri="{FF2B5EF4-FFF2-40B4-BE49-F238E27FC236}">
                <a16:creationId xmlns:a16="http://schemas.microsoft.com/office/drawing/2014/main" id="{9FFA5916-D162-4A0E-B443-11412D58CD97}"/>
              </a:ext>
            </a:extLst>
          </p:cNvPr>
          <p:cNvSpPr>
            <a:spLocks noChangeShapeType="1"/>
          </p:cNvSpPr>
          <p:nvPr/>
        </p:nvSpPr>
        <p:spPr bwMode="auto">
          <a:xfrm>
            <a:off x="3124200" y="4724400"/>
            <a:ext cx="6096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97B0E29C-380B-4DE9-B878-F5E95D005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" y="1105626"/>
            <a:ext cx="5329238" cy="5778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defTabSz="1219200">
              <a:spcBef>
                <a:spcPct val="20000"/>
              </a:spcBef>
              <a:buFont typeface="Wingdings" panose="05000000000000000000" pitchFamily="2" charset="2"/>
              <a:buNone/>
              <a:defRPr sz="4265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、基孔制配合 </a:t>
            </a:r>
          </a:p>
        </p:txBody>
      </p:sp>
      <p:sp>
        <p:nvSpPr>
          <p:cNvPr id="54279" name="Text Box 3">
            <a:extLst>
              <a:ext uri="{FF2B5EF4-FFF2-40B4-BE49-F238E27FC236}">
                <a16:creationId xmlns:a16="http://schemas.microsoft.com/office/drawing/2014/main" id="{327461D2-74E3-4D28-8C06-DEAFFE843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88" y="3797071"/>
            <a:ext cx="4730523" cy="226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b="1" dirty="0">
                <a:latin typeface="宋体" panose="02010600030101010101" pitchFamily="2" charset="-122"/>
              </a:rPr>
              <a:t>基孔制的孔为</a:t>
            </a: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基准孔</a:t>
            </a:r>
            <a:r>
              <a:rPr kumimoji="1" lang="en-US" altLang="zh-CN" b="1" dirty="0">
                <a:latin typeface="宋体" panose="02010600030101010101" pitchFamily="2" charset="-122"/>
              </a:rPr>
              <a:t>: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公差带位于零线上方</a:t>
            </a:r>
            <a:endParaRPr kumimoji="1" lang="en-US" altLang="zh-CN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下偏差等于零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6B3C147-EE70-4AE4-B004-035960258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  <p:grpSp>
        <p:nvGrpSpPr>
          <p:cNvPr id="10" name="Group 5">
            <a:extLst>
              <a:ext uri="{FF2B5EF4-FFF2-40B4-BE49-F238E27FC236}">
                <a16:creationId xmlns:a16="http://schemas.microsoft.com/office/drawing/2014/main" id="{E799C238-0B22-4ABE-9130-6277976457B1}"/>
              </a:ext>
            </a:extLst>
          </p:cNvPr>
          <p:cNvGrpSpPr>
            <a:grpSpLocks/>
          </p:cNvGrpSpPr>
          <p:nvPr/>
        </p:nvGrpSpPr>
        <p:grpSpPr bwMode="auto">
          <a:xfrm>
            <a:off x="6823604" y="2967482"/>
            <a:ext cx="4386792" cy="3775753"/>
            <a:chOff x="394" y="1639"/>
            <a:chExt cx="2202" cy="2332"/>
          </a:xfrm>
        </p:grpSpPr>
        <p:pic>
          <p:nvPicPr>
            <p:cNvPr id="12" name="Picture 6" descr="02">
              <a:extLst>
                <a:ext uri="{FF2B5EF4-FFF2-40B4-BE49-F238E27FC236}">
                  <a16:creationId xmlns:a16="http://schemas.microsoft.com/office/drawing/2014/main" id="{8F853FB8-1539-43C6-AC02-A9BFE3B9BA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2338"/>
            <a:stretch>
              <a:fillRect/>
            </a:stretch>
          </p:blipFill>
          <p:spPr bwMode="auto">
            <a:xfrm>
              <a:off x="394" y="1639"/>
              <a:ext cx="2202" cy="2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7">
              <a:extLst>
                <a:ext uri="{FF2B5EF4-FFF2-40B4-BE49-F238E27FC236}">
                  <a16:creationId xmlns:a16="http://schemas.microsoft.com/office/drawing/2014/main" id="{309F3307-6B95-4B51-ACDB-08E70003C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" y="3740"/>
              <a:ext cx="11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latin typeface="Arial" panose="020B0604020202020204" pitchFamily="34" charset="0"/>
                  <a:ea typeface="宋体" panose="02010600030101010101" pitchFamily="2" charset="-122"/>
                </a:rPr>
                <a:t>基孔制公差带图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183" name="Picture 7">
            <a:extLst>
              <a:ext uri="{FF2B5EF4-FFF2-40B4-BE49-F238E27FC236}">
                <a16:creationId xmlns:a16="http://schemas.microsoft.com/office/drawing/2014/main" id="{14470477-E1AE-4098-A7A1-969EE7589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90" y="2780167"/>
            <a:ext cx="10899560" cy="4077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2184" name="Rectangle 8">
            <a:extLst>
              <a:ext uri="{FF2B5EF4-FFF2-40B4-BE49-F238E27FC236}">
                <a16:creationId xmlns:a16="http://schemas.microsoft.com/office/drawing/2014/main" id="{C9126C97-787B-4B47-B192-D4EFF7822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9581" y="1611281"/>
            <a:ext cx="11126969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方正隶书简体" pitchFamily="2" charset="-122"/>
                <a:ea typeface="方正隶书简体" pitchFamily="2" charset="-122"/>
              </a:rPr>
              <a:t>      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用基准孔的偏差代号</a:t>
            </a:r>
            <a:r>
              <a:rPr lang="en-US" altLang="zh-CN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H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（下偏差</a:t>
            </a:r>
            <a:r>
              <a:rPr lang="en-US" altLang="zh-CN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EI=0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），轴的不同偏差代号形成的各种配合。</a:t>
            </a:r>
          </a:p>
        </p:txBody>
      </p:sp>
      <p:sp>
        <p:nvSpPr>
          <p:cNvPr id="562188" name="Rectangle 12">
            <a:extLst>
              <a:ext uri="{FF2B5EF4-FFF2-40B4-BE49-F238E27FC236}">
                <a16:creationId xmlns:a16="http://schemas.microsoft.com/office/drawing/2014/main" id="{8CD28153-ABB2-415F-B9D5-F9E4CF890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409" y="2383518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sp>
        <p:nvSpPr>
          <p:cNvPr id="562189" name="Rectangle 13">
            <a:extLst>
              <a:ext uri="{FF2B5EF4-FFF2-40B4-BE49-F238E27FC236}">
                <a16:creationId xmlns:a16="http://schemas.microsoft.com/office/drawing/2014/main" id="{2CD16755-B38E-4722-A20A-9B48A4D52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2710" y="2388281"/>
            <a:ext cx="1512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过盈配合</a:t>
            </a:r>
          </a:p>
        </p:txBody>
      </p:sp>
      <p:sp>
        <p:nvSpPr>
          <p:cNvPr id="562190" name="Rectangle 14">
            <a:extLst>
              <a:ext uri="{FF2B5EF4-FFF2-40B4-BE49-F238E27FC236}">
                <a16:creationId xmlns:a16="http://schemas.microsoft.com/office/drawing/2014/main" id="{6B62B111-6E36-48B9-8DD6-CE2648B69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671" y="2383518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间隙配合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85D2CA1F-EC53-4D29-A313-F8F2F8660E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" y="1105626"/>
            <a:ext cx="5329238" cy="5778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defTabSz="1219200">
              <a:spcBef>
                <a:spcPct val="20000"/>
              </a:spcBef>
              <a:buFont typeface="Wingdings" panose="05000000000000000000" pitchFamily="2" charset="2"/>
              <a:buNone/>
              <a:defRPr sz="4265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dirty="0"/>
              <a:t>1</a:t>
            </a:r>
            <a:r>
              <a:rPr lang="zh-CN" altLang="en-US" dirty="0"/>
              <a:t>、基孔制配合 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E046845E-D9CE-427B-AEAC-7B7CFC26B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2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2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2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188" grpId="0"/>
      <p:bldP spid="562189" grpId="0"/>
      <p:bldP spid="56219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9" name="Rectangle 3">
            <a:extLst>
              <a:ext uri="{FF2B5EF4-FFF2-40B4-BE49-F238E27FC236}">
                <a16:creationId xmlns:a16="http://schemas.microsoft.com/office/drawing/2014/main" id="{F801D8E8-96DB-48AB-8A04-D0CAD45A39E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306513"/>
            <a:ext cx="3460750" cy="647700"/>
          </a:xfrm>
          <a:solidFill>
            <a:srgbClr val="00FFFF"/>
          </a:solidFill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zh-CN" altLang="en-US" sz="36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基孔制配合实例</a:t>
            </a:r>
          </a:p>
        </p:txBody>
      </p:sp>
      <p:pic>
        <p:nvPicPr>
          <p:cNvPr id="613380" name="Picture 4">
            <a:extLst>
              <a:ext uri="{FF2B5EF4-FFF2-40B4-BE49-F238E27FC236}">
                <a16:creationId xmlns:a16="http://schemas.microsoft.com/office/drawing/2014/main" id="{BD84E7F5-C2A0-4661-98D8-B1C67CE28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07" y="2349161"/>
            <a:ext cx="2568492" cy="3387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1" name="Picture 5">
            <a:extLst>
              <a:ext uri="{FF2B5EF4-FFF2-40B4-BE49-F238E27FC236}">
                <a16:creationId xmlns:a16="http://schemas.microsoft.com/office/drawing/2014/main" id="{A9B0779F-C60D-455A-A88A-0805BF18F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3817" y="2349160"/>
            <a:ext cx="3183331" cy="3387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2" name="Picture 6">
            <a:extLst>
              <a:ext uri="{FF2B5EF4-FFF2-40B4-BE49-F238E27FC236}">
                <a16:creationId xmlns:a16="http://schemas.microsoft.com/office/drawing/2014/main" id="{3F10BD5B-CCCB-4DFD-AAA3-61E380DEB7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7630" y="2349160"/>
            <a:ext cx="2334301" cy="3387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3383" name="Picture 7">
            <a:extLst>
              <a:ext uri="{FF2B5EF4-FFF2-40B4-BE49-F238E27FC236}">
                <a16:creationId xmlns:a16="http://schemas.microsoft.com/office/drawing/2014/main" id="{883AF477-416E-4493-A9B2-4627F64B7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573" y="2351158"/>
            <a:ext cx="2284806" cy="3438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5A0625E-EE43-4ECA-9A5D-255666EB6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>
            <a:extLst>
              <a:ext uri="{FF2B5EF4-FFF2-40B4-BE49-F238E27FC236}">
                <a16:creationId xmlns:a16="http://schemas.microsoft.com/office/drawing/2014/main" id="{64F6C49C-EFDD-46A0-B922-1FD163CD8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7305" y="1683476"/>
            <a:ext cx="10654733" cy="12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宋体" panose="02010600030101010101" pitchFamily="2" charset="-122"/>
              </a:rPr>
              <a:t>   </a:t>
            </a:r>
            <a:r>
              <a:rPr lang="zh-CN" altLang="en-US" sz="2800" b="1" u="sng" dirty="0">
                <a:solidFill>
                  <a:srgbClr val="FF0000"/>
                </a:solidFill>
                <a:latin typeface="宋体" panose="02010600030101010101" pitchFamily="2" charset="-122"/>
              </a:rPr>
              <a:t>基轴制</a:t>
            </a:r>
            <a:r>
              <a:rPr lang="zh-CN" altLang="en-US" sz="2800" b="1" dirty="0">
                <a:latin typeface="宋体" panose="02010600030101010101" pitchFamily="2" charset="-122"/>
              </a:rPr>
              <a:t>是指基本偏差为一定的轴的公差带，与不同基本偏差的孔的公差带形成各种配合的一种制度。</a:t>
            </a:r>
            <a:r>
              <a:rPr lang="en-US" altLang="zh-CN" sz="2800" b="1" dirty="0">
                <a:latin typeface="宋体" panose="02010600030101010101" pitchFamily="2" charset="-122"/>
              </a:rPr>
              <a:t> </a:t>
            </a:r>
            <a:endParaRPr lang="zh-CN" altLang="en-US" sz="2800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4275" name="Object 11">
            <a:extLst>
              <a:ext uri="{FF2B5EF4-FFF2-40B4-BE49-F238E27FC236}">
                <a16:creationId xmlns:a16="http://schemas.microsoft.com/office/drawing/2014/main" id="{AAA36572-7F3D-4FB0-B709-4218CC56265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017000" y="3048001"/>
          <a:ext cx="858838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59200" imgH="105480" progId="Equation.3">
                  <p:embed/>
                </p:oleObj>
              </mc:Choice>
              <mc:Fallback>
                <p:oleObj name="公式" r:id="rId2" imgW="259200" imgH="105480" progId="Equation.3">
                  <p:embed/>
                  <p:pic>
                    <p:nvPicPr>
                      <p:cNvPr id="54275" name="Object 11">
                        <a:extLst>
                          <a:ext uri="{FF2B5EF4-FFF2-40B4-BE49-F238E27FC236}">
                            <a16:creationId xmlns:a16="http://schemas.microsoft.com/office/drawing/2014/main" id="{AAA36572-7F3D-4FB0-B709-4218CC56265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17000" y="3048001"/>
                        <a:ext cx="858838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97B0E29C-380B-4DE9-B878-F5E95D005F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9581" y="1105626"/>
            <a:ext cx="5329238" cy="5778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85000" lnSpcReduction="20000"/>
          </a:bodyPr>
          <a:lstStyle>
            <a:lvl1pPr marL="457200" indent="-457200" defTabSz="1219200">
              <a:spcBef>
                <a:spcPct val="20000"/>
              </a:spcBef>
              <a:buFont typeface="Wingdings" panose="05000000000000000000" pitchFamily="2" charset="2"/>
              <a:buNone/>
              <a:defRPr sz="4265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defRPr>
            </a:lvl1pPr>
            <a:lvl2pPr marL="990600" indent="-3810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3735"/>
            </a:lvl2pPr>
            <a:lvl3pPr marL="1524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3200"/>
            </a:lvl3pPr>
            <a:lvl4pPr marL="2133600" indent="-304800" defTabSz="1219200">
              <a:spcBef>
                <a:spcPct val="20000"/>
              </a:spcBef>
              <a:buFont typeface="Arial" panose="020B0604020202020204" pitchFamily="34" charset="0"/>
              <a:buChar char="–"/>
              <a:defRPr sz="2665"/>
            </a:lvl4pPr>
            <a:lvl5pPr marL="2743200" indent="-304800" defTabSz="1219200">
              <a:spcBef>
                <a:spcPct val="20000"/>
              </a:spcBef>
              <a:buFont typeface="Arial" panose="020B0604020202020204" pitchFamily="34" charset="0"/>
              <a:buChar char="»"/>
              <a:defRPr sz="2665"/>
            </a:lvl5pPr>
            <a:lvl6pPr marL="33528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6pPr>
            <a:lvl7pPr marL="39624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7pPr>
            <a:lvl8pPr marL="45720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8pPr>
            <a:lvl9pPr marL="5181600" indent="-304800" defTabSz="1219200">
              <a:spcBef>
                <a:spcPct val="20000"/>
              </a:spcBef>
              <a:buFont typeface="Arial" panose="020B0604020202020204" pitchFamily="34" charset="0"/>
              <a:buChar char="•"/>
              <a:defRPr sz="2665"/>
            </a:lvl9pPr>
          </a:lstStyle>
          <a:p>
            <a:r>
              <a:rPr lang="en-US" altLang="zh-CN" dirty="0"/>
              <a:t>2</a:t>
            </a:r>
            <a:r>
              <a:rPr lang="zh-CN" altLang="en-US" dirty="0"/>
              <a:t>、基轴制配合 </a:t>
            </a:r>
          </a:p>
        </p:txBody>
      </p:sp>
      <p:sp>
        <p:nvSpPr>
          <p:cNvPr id="54279" name="Text Box 3">
            <a:extLst>
              <a:ext uri="{FF2B5EF4-FFF2-40B4-BE49-F238E27FC236}">
                <a16:creationId xmlns:a16="http://schemas.microsoft.com/office/drawing/2014/main" id="{327461D2-74E3-4D28-8C06-DEAFFE8435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388" y="3797071"/>
            <a:ext cx="4730523" cy="2269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kumimoji="1" lang="zh-CN" altLang="en-US" b="1" dirty="0">
                <a:latin typeface="宋体" panose="02010600030101010101" pitchFamily="2" charset="-122"/>
              </a:rPr>
              <a:t>基轴制的轴为</a:t>
            </a: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基准轴</a:t>
            </a:r>
            <a:r>
              <a:rPr kumimoji="1" lang="en-US" altLang="zh-CN" b="1" dirty="0">
                <a:latin typeface="宋体" panose="02010600030101010101" pitchFamily="2" charset="-122"/>
              </a:rPr>
              <a:t>:</a:t>
            </a:r>
          </a:p>
          <a:p>
            <a:pPr marL="342900" indent="-34290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公差带位于零线下方</a:t>
            </a:r>
            <a:endParaRPr kumimoji="1" lang="en-US" altLang="zh-CN" b="1" dirty="0">
              <a:solidFill>
                <a:srgbClr val="C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kumimoji="1" lang="zh-CN" altLang="en-US" b="1" dirty="0">
                <a:solidFill>
                  <a:srgbClr val="C00000"/>
                </a:solidFill>
                <a:latin typeface="宋体" panose="02010600030101010101" pitchFamily="2" charset="-122"/>
              </a:rPr>
              <a:t>上偏差等于零</a:t>
            </a:r>
            <a:endParaRPr lang="zh-CN" altLang="en-US" b="1" dirty="0">
              <a:solidFill>
                <a:srgbClr val="C00000"/>
              </a:solidFill>
              <a:latin typeface="宋体" panose="02010600030101010101" pitchFamily="2" charset="-122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B6B3C147-EE70-4AE4-B004-0359602584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  <p:grpSp>
        <p:nvGrpSpPr>
          <p:cNvPr id="14" name="Group 6">
            <a:extLst>
              <a:ext uri="{FF2B5EF4-FFF2-40B4-BE49-F238E27FC236}">
                <a16:creationId xmlns:a16="http://schemas.microsoft.com/office/drawing/2014/main" id="{F42BDDB1-6FA0-4873-8468-1EF0CB3F5369}"/>
              </a:ext>
            </a:extLst>
          </p:cNvPr>
          <p:cNvGrpSpPr>
            <a:grpSpLocks/>
          </p:cNvGrpSpPr>
          <p:nvPr/>
        </p:nvGrpSpPr>
        <p:grpSpPr bwMode="auto">
          <a:xfrm>
            <a:off x="6474001" y="2756253"/>
            <a:ext cx="4916487" cy="3904190"/>
            <a:chOff x="231" y="1805"/>
            <a:chExt cx="2444" cy="2284"/>
          </a:xfrm>
        </p:grpSpPr>
        <p:pic>
          <p:nvPicPr>
            <p:cNvPr id="15" name="Picture 7" descr="02">
              <a:extLst>
                <a:ext uri="{FF2B5EF4-FFF2-40B4-BE49-F238E27FC236}">
                  <a16:creationId xmlns:a16="http://schemas.microsoft.com/office/drawing/2014/main" id="{7BA7FBD3-7822-4D8F-B480-ECF9075197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11" t="43597"/>
            <a:stretch>
              <a:fillRect/>
            </a:stretch>
          </p:blipFill>
          <p:spPr bwMode="auto">
            <a:xfrm>
              <a:off x="308" y="2453"/>
              <a:ext cx="2367" cy="1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Rectangle 8">
              <a:extLst>
                <a:ext uri="{FF2B5EF4-FFF2-40B4-BE49-F238E27FC236}">
                  <a16:creationId xmlns:a16="http://schemas.microsoft.com/office/drawing/2014/main" id="{BB4BFACE-9CDA-4C12-A8B1-3B54BDF5E2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" y="3858"/>
              <a:ext cx="1131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/>
              <a:r>
                <a:rPr lang="zh-CN" altLang="en-US" sz="1800" b="1">
                  <a:latin typeface="Arial" panose="020B0604020202020204" pitchFamily="34" charset="0"/>
                  <a:ea typeface="宋体" panose="02010600030101010101" pitchFamily="2" charset="-122"/>
                </a:rPr>
                <a:t>基轴制公差带图</a:t>
              </a:r>
            </a:p>
          </p:txBody>
        </p:sp>
        <p:pic>
          <p:nvPicPr>
            <p:cNvPr id="17" name="Picture 9" descr="02">
              <a:extLst>
                <a:ext uri="{FF2B5EF4-FFF2-40B4-BE49-F238E27FC236}">
                  <a16:creationId xmlns:a16="http://schemas.microsoft.com/office/drawing/2014/main" id="{EE4F4101-CD32-40EF-9FB6-C8AFAF0738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11" b="75827"/>
            <a:stretch>
              <a:fillRect/>
            </a:stretch>
          </p:blipFill>
          <p:spPr bwMode="auto">
            <a:xfrm>
              <a:off x="231" y="1805"/>
              <a:ext cx="2444" cy="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2109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5" name="Rectangle 5">
            <a:extLst>
              <a:ext uri="{FF2B5EF4-FFF2-40B4-BE49-F238E27FC236}">
                <a16:creationId xmlns:a16="http://schemas.microsoft.com/office/drawing/2014/main" id="{80AA2224-AF2B-46BC-ACE9-745ED497500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6571" y="1184964"/>
            <a:ext cx="3240088" cy="619125"/>
          </a:xfrm>
          <a:noFill/>
        </p:spPr>
        <p:txBody>
          <a:bodyPr>
            <a:normAutofit fontScale="85000"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、基轴制配合</a:t>
            </a:r>
            <a:endParaRPr lang="zh-CN" altLang="en-US" dirty="0">
              <a:latin typeface="方正隶书简体" pitchFamily="2" charset="-122"/>
              <a:ea typeface="方正隶书简体" pitchFamily="2" charset="-122"/>
            </a:endParaRPr>
          </a:p>
        </p:txBody>
      </p:sp>
      <p:pic>
        <p:nvPicPr>
          <p:cNvPr id="563209" name="Picture 9">
            <a:extLst>
              <a:ext uri="{FF2B5EF4-FFF2-40B4-BE49-F238E27FC236}">
                <a16:creationId xmlns:a16="http://schemas.microsoft.com/office/drawing/2014/main" id="{B2B1D387-0249-4774-B5B6-0D3212216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166" y="2589213"/>
            <a:ext cx="8849405" cy="4135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10" name="Rectangle 10">
            <a:extLst>
              <a:ext uri="{FF2B5EF4-FFF2-40B4-BE49-F238E27FC236}">
                <a16:creationId xmlns:a16="http://schemas.microsoft.com/office/drawing/2014/main" id="{54C24019-E37F-42A8-8529-D1D0F6AB7E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886" y="1804089"/>
            <a:ext cx="10804361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用基准轴的偏差代号</a:t>
            </a:r>
            <a:r>
              <a:rPr lang="en-US" altLang="zh-CN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h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（上偏差</a:t>
            </a:r>
            <a:r>
              <a:rPr lang="en-US" altLang="zh-CN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es=0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）与孔的不同偏差代号形成的各种配合。</a:t>
            </a:r>
          </a:p>
        </p:txBody>
      </p:sp>
      <p:sp>
        <p:nvSpPr>
          <p:cNvPr id="563212" name="Rectangle 12">
            <a:extLst>
              <a:ext uri="{FF2B5EF4-FFF2-40B4-BE49-F238E27FC236}">
                <a16:creationId xmlns:a16="http://schemas.microsoft.com/office/drawing/2014/main" id="{0370F131-33DC-4958-A679-DD73DC129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6122" y="5960386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间隙配合</a:t>
            </a:r>
          </a:p>
        </p:txBody>
      </p:sp>
      <p:sp>
        <p:nvSpPr>
          <p:cNvPr id="563213" name="Rectangle 13">
            <a:extLst>
              <a:ext uri="{FF2B5EF4-FFF2-40B4-BE49-F238E27FC236}">
                <a16:creationId xmlns:a16="http://schemas.microsoft.com/office/drawing/2014/main" id="{93B1D65F-B046-4F81-8F77-17BCE3F1F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5279" y="5960386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sp>
        <p:nvSpPr>
          <p:cNvPr id="563214" name="Rectangle 14">
            <a:extLst>
              <a:ext uri="{FF2B5EF4-FFF2-40B4-BE49-F238E27FC236}">
                <a16:creationId xmlns:a16="http://schemas.microsoft.com/office/drawing/2014/main" id="{8A0D2785-CF0F-4DB6-90B5-C441C02E2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81912" y="5960386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过盈配合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86BE364-2621-405A-8E07-00E5E3BDD4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3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3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3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3212" grpId="0"/>
      <p:bldP spid="563213" grpId="0"/>
      <p:bldP spid="56321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Rectangle 9">
            <a:extLst>
              <a:ext uri="{FF2B5EF4-FFF2-40B4-BE49-F238E27FC236}">
                <a16:creationId xmlns:a16="http://schemas.microsoft.com/office/drawing/2014/main" id="{71DBC177-EA99-4A4C-84A7-90577256C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598" y="1084719"/>
            <a:ext cx="34163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课堂练习：配合制度</a:t>
            </a:r>
          </a:p>
        </p:txBody>
      </p:sp>
      <p:sp>
        <p:nvSpPr>
          <p:cNvPr id="59396" name="Rectangle 10">
            <a:extLst>
              <a:ext uri="{FF2B5EF4-FFF2-40B4-BE49-F238E27FC236}">
                <a16:creationId xmlns:a16="http://schemas.microsoft.com/office/drawing/2014/main" id="{578E1572-B81C-484F-A794-7FF6544BD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570" y="5382605"/>
            <a:ext cx="10575331" cy="105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indent="46672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3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、画下列孔与轴的配合公差图、判断其配合制度及配合种类。</a:t>
            </a:r>
          </a:p>
          <a:p>
            <a:pPr algn="ctr"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Φ50H7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／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f6    </a:t>
            </a:r>
            <a:r>
              <a:rPr lang="zh-CN" altLang="pt-BR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　　　　　　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）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Φ50N7</a:t>
            </a:r>
            <a:r>
              <a:rPr lang="zh-CN" altLang="en-US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／</a:t>
            </a:r>
            <a:r>
              <a:rPr lang="en-US" altLang="zh-CN" sz="2800" b="1" dirty="0">
                <a:solidFill>
                  <a:srgbClr val="002060"/>
                </a:solidFill>
                <a:latin typeface="宋体" panose="02010600030101010101" pitchFamily="2" charset="-122"/>
              </a:rPr>
              <a:t>h6</a:t>
            </a:r>
          </a:p>
        </p:txBody>
      </p:sp>
      <p:sp>
        <p:nvSpPr>
          <p:cNvPr id="59397" name="Rectangle 37">
            <a:extLst>
              <a:ext uri="{FF2B5EF4-FFF2-40B4-BE49-F238E27FC236}">
                <a16:creationId xmlns:a16="http://schemas.microsoft.com/office/drawing/2014/main" id="{650068D5-4593-48A6-A47F-4A0F40568B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187" y="1795359"/>
            <a:ext cx="1006878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1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．下列孔与轴的配合，那些是基孔制配合   </a:t>
            </a:r>
            <a:r>
              <a:rPr lang="zh-CN" altLang="en-US" sz="2400" dirty="0">
                <a:solidFill>
                  <a:srgbClr val="002060"/>
                </a:solidFill>
                <a:latin typeface="宋体" panose="02010600030101010101" pitchFamily="2" charset="-122"/>
              </a:rPr>
              <a:t>        </a:t>
            </a:r>
            <a:r>
              <a:rPr lang="en-US" altLang="zh-CN" sz="2400" dirty="0">
                <a:solidFill>
                  <a:srgbClr val="002060"/>
                </a:solidFill>
                <a:latin typeface="宋体" panose="02010600030101010101" pitchFamily="2" charset="-122"/>
              </a:rPr>
              <a:t>(              )</a:t>
            </a:r>
          </a:p>
        </p:txBody>
      </p:sp>
      <p:sp>
        <p:nvSpPr>
          <p:cNvPr id="59398" name="Rectangle 39">
            <a:extLst>
              <a:ext uri="{FF2B5EF4-FFF2-40B4-BE49-F238E27FC236}">
                <a16:creationId xmlns:a16="http://schemas.microsoft.com/office/drawing/2014/main" id="{5FF38B5A-347D-4586-9E8B-E2E5C41307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393" y="3455677"/>
            <a:ext cx="1006557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solidFill>
                  <a:srgbClr val="002060"/>
                </a:solidFill>
                <a:latin typeface="宋体" panose="02010600030101010101" pitchFamily="2" charset="-122"/>
              </a:rPr>
              <a:t>、下列孔与轴的配合，那些是基轴制配合 </a:t>
            </a:r>
            <a:r>
              <a:rPr lang="zh-CN" altLang="en-US" sz="2400" dirty="0">
                <a:solidFill>
                  <a:srgbClr val="002060"/>
                </a:solidFill>
                <a:latin typeface="宋体" panose="02010600030101010101" pitchFamily="2" charset="-122"/>
              </a:rPr>
              <a:t>          </a:t>
            </a:r>
            <a:r>
              <a:rPr lang="en-US" altLang="zh-CN" sz="2400" dirty="0">
                <a:solidFill>
                  <a:srgbClr val="002060"/>
                </a:solidFill>
                <a:latin typeface="宋体" panose="02010600030101010101" pitchFamily="2" charset="-122"/>
              </a:rPr>
              <a:t>(              )</a:t>
            </a:r>
          </a:p>
        </p:txBody>
      </p:sp>
      <p:pic>
        <p:nvPicPr>
          <p:cNvPr id="59399" name="Picture 51">
            <a:extLst>
              <a:ext uri="{FF2B5EF4-FFF2-40B4-BE49-F238E27FC236}">
                <a16:creationId xmlns:a16="http://schemas.microsoft.com/office/drawing/2014/main" id="{081F2E85-04FB-42AB-B0EB-7642FEDB7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2" y="4125371"/>
            <a:ext cx="9752150" cy="1055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9400" name="Picture 52">
            <a:extLst>
              <a:ext uri="{FF2B5EF4-FFF2-40B4-BE49-F238E27FC236}">
                <a16:creationId xmlns:a16="http://schemas.microsoft.com/office/drawing/2014/main" id="{9F9956B5-8B05-4DC4-BBF1-0CBBE01C8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72" y="2353725"/>
            <a:ext cx="9253314" cy="95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D443049-DFBC-49AB-9733-888ADFBC85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CEE1444-C654-490D-8FBB-0A3C0778076A}"/>
              </a:ext>
            </a:extLst>
          </p:cNvPr>
          <p:cNvSpPr/>
          <p:nvPr/>
        </p:nvSpPr>
        <p:spPr>
          <a:xfrm>
            <a:off x="729341" y="967885"/>
            <a:ext cx="11234059" cy="5545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本章学习目的和要求：</a:t>
            </a: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１理解有关尺寸、公差、偏差、配合等方面的术语、定义。 　</a:t>
            </a: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２牢固掌握标准中的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28 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个基本偏差代号以及它们的分布规律。 　</a:t>
            </a: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３掌握公差带的概念和公差带图的画法，并能熟练查取标准公差和基本偏差表格，正确进行有关计算 。</a:t>
            </a:r>
          </a:p>
          <a:p>
            <a:pPr marL="1371600" lvl="2" indent="-457200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４初步学会公差与配合的正确选用，并能正确标注在图上。 </a:t>
            </a:r>
          </a:p>
          <a:p>
            <a:pPr marL="457200" indent="-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重点内容：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掌握尺寸精度及配合的选用；孔、轴公差与配合在图样上的标注。</a:t>
            </a:r>
          </a:p>
          <a:p>
            <a:pPr marL="457200" indent="-457200"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本章难点：</a:t>
            </a:r>
          </a:p>
          <a:p>
            <a:pPr marL="457200" indent="-457200">
              <a:lnSpc>
                <a:spcPct val="150000"/>
              </a:lnSpc>
            </a:pP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		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尺寸精度及配合的选用。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9489928-78FF-4398-AC6B-1B9C6FD9D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086" y="154897"/>
            <a:ext cx="1959428" cy="552675"/>
          </a:xfrm>
          <a:noFill/>
          <a:ln w="9525">
            <a:noFill/>
          </a:ln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内容提要</a:t>
            </a:r>
          </a:p>
        </p:txBody>
      </p:sp>
    </p:spTree>
    <p:extLst>
      <p:ext uri="{BB962C8B-B14F-4D97-AF65-F5344CB8AC3E}">
        <p14:creationId xmlns:p14="http://schemas.microsoft.com/office/powerpoint/2010/main" val="13227295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>
            <a:extLst>
              <a:ext uri="{FF2B5EF4-FFF2-40B4-BE49-F238E27FC236}">
                <a16:creationId xmlns:a16="http://schemas.microsoft.com/office/drawing/2014/main" id="{CAE723FA-F55A-409B-A1E9-67D0C7548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06" y="2573338"/>
            <a:ext cx="3626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、孔与轴的配合概述</a:t>
            </a:r>
          </a:p>
        </p:txBody>
      </p:sp>
      <p:sp>
        <p:nvSpPr>
          <p:cNvPr id="719875" name="Rectangle 3">
            <a:extLst>
              <a:ext uri="{FF2B5EF4-FFF2-40B4-BE49-F238E27FC236}">
                <a16:creationId xmlns:a16="http://schemas.microsoft.com/office/drawing/2014/main" id="{EB1F1092-8D6B-4BFC-BFE5-D6C30D418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07" y="4818063"/>
            <a:ext cx="219002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、配合制度</a:t>
            </a:r>
          </a:p>
        </p:txBody>
      </p:sp>
      <p:sp>
        <p:nvSpPr>
          <p:cNvPr id="719876" name="Rectangle 4">
            <a:extLst>
              <a:ext uri="{FF2B5EF4-FFF2-40B4-BE49-F238E27FC236}">
                <a16:creationId xmlns:a16="http://schemas.microsoft.com/office/drawing/2014/main" id="{C158768F-90EC-4F82-A771-84B50E883F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3206" y="3738563"/>
            <a:ext cx="470353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、孔与轴的配合种类及特性</a:t>
            </a:r>
          </a:p>
        </p:txBody>
      </p:sp>
      <p:sp>
        <p:nvSpPr>
          <p:cNvPr id="719878" name="Rectangle 6">
            <a:extLst>
              <a:ext uri="{FF2B5EF4-FFF2-40B4-BE49-F238E27FC236}">
                <a16:creationId xmlns:a16="http://schemas.microsoft.com/office/drawing/2014/main" id="{7BBA9219-4B8E-42FF-B1F5-4F7CC7FFB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2098" y="1395840"/>
            <a:ext cx="13628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40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小 结</a:t>
            </a:r>
          </a:p>
        </p:txBody>
      </p:sp>
      <p:sp>
        <p:nvSpPr>
          <p:cNvPr id="719879" name="Rectangle 7">
            <a:extLst>
              <a:ext uri="{FF2B5EF4-FFF2-40B4-BE49-F238E27FC236}">
                <a16:creationId xmlns:a16="http://schemas.microsoft.com/office/drawing/2014/main" id="{E319D3BC-2559-4D86-A0BB-2299695303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443" y="4352926"/>
            <a:ext cx="14414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间隙配合</a:t>
            </a:r>
          </a:p>
        </p:txBody>
      </p:sp>
      <p:sp>
        <p:nvSpPr>
          <p:cNvPr id="719880" name="Rectangle 8">
            <a:extLst>
              <a:ext uri="{FF2B5EF4-FFF2-40B4-BE49-F238E27FC236}">
                <a16:creationId xmlns:a16="http://schemas.microsoft.com/office/drawing/2014/main" id="{01ED9DC5-5A9E-4BBD-8332-D0224B9230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4869" y="4352926"/>
            <a:ext cx="16557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sp>
        <p:nvSpPr>
          <p:cNvPr id="719881" name="Rectangle 9">
            <a:extLst>
              <a:ext uri="{FF2B5EF4-FFF2-40B4-BE49-F238E27FC236}">
                <a16:creationId xmlns:a16="http://schemas.microsoft.com/office/drawing/2014/main" id="{0E8A16A8-5830-437F-8828-E9918ABE91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4732" y="4352926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过盈配合</a:t>
            </a:r>
          </a:p>
        </p:txBody>
      </p:sp>
      <p:sp>
        <p:nvSpPr>
          <p:cNvPr id="719882" name="Rectangle 10">
            <a:extLst>
              <a:ext uri="{FF2B5EF4-FFF2-40B4-BE49-F238E27FC236}">
                <a16:creationId xmlns:a16="http://schemas.microsoft.com/office/drawing/2014/main" id="{88AD0ECE-E992-43C6-810D-813D0AE1DA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7894" y="5360988"/>
            <a:ext cx="158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基轴制</a:t>
            </a:r>
          </a:p>
        </p:txBody>
      </p:sp>
      <p:sp>
        <p:nvSpPr>
          <p:cNvPr id="719883" name="Rectangle 11">
            <a:extLst>
              <a:ext uri="{FF2B5EF4-FFF2-40B4-BE49-F238E27FC236}">
                <a16:creationId xmlns:a16="http://schemas.microsoft.com/office/drawing/2014/main" id="{B699DB9D-03CB-4BC9-8EAF-5D76BE6D3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443" y="5360988"/>
            <a:ext cx="1511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基孔制</a:t>
            </a:r>
          </a:p>
        </p:txBody>
      </p:sp>
      <p:sp>
        <p:nvSpPr>
          <p:cNvPr id="719884" name="Rectangle 12">
            <a:extLst>
              <a:ext uri="{FF2B5EF4-FFF2-40B4-BE49-F238E27FC236}">
                <a16:creationId xmlns:a16="http://schemas.microsoft.com/office/drawing/2014/main" id="{8FF2F8E6-EBB5-43C0-A8F5-5727D8B59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6444" y="3128963"/>
            <a:ext cx="14398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配合尺寸</a:t>
            </a:r>
          </a:p>
        </p:txBody>
      </p:sp>
      <p:sp>
        <p:nvSpPr>
          <p:cNvPr id="719885" name="Rectangle 13">
            <a:extLst>
              <a:ext uri="{FF2B5EF4-FFF2-40B4-BE49-F238E27FC236}">
                <a16:creationId xmlns:a16="http://schemas.microsoft.com/office/drawing/2014/main" id="{7BE46D1A-1682-40FB-85ED-002FDF07D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9331" y="3157538"/>
            <a:ext cx="1403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配合公差</a:t>
            </a:r>
            <a:endParaRPr lang="zh-CN" altLang="en-US" sz="1800" b="1">
              <a:solidFill>
                <a:schemeClr val="hlink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719886" name="Rectangle 14">
            <a:extLst>
              <a:ext uri="{FF2B5EF4-FFF2-40B4-BE49-F238E27FC236}">
                <a16:creationId xmlns:a16="http://schemas.microsoft.com/office/drawing/2014/main" id="{7436FCFB-9A7D-400D-8694-0321785644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0688" y="1811339"/>
            <a:ext cx="1127232" cy="58477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目 的</a:t>
            </a:r>
          </a:p>
        </p:txBody>
      </p:sp>
      <p:pic>
        <p:nvPicPr>
          <p:cNvPr id="719888" name="Picture 16">
            <a:extLst>
              <a:ext uri="{FF2B5EF4-FFF2-40B4-BE49-F238E27FC236}">
                <a16:creationId xmlns:a16="http://schemas.microsoft.com/office/drawing/2014/main" id="{A7BFBFE2-C037-4F3B-AEE5-CBC174761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4788" y="3213100"/>
            <a:ext cx="1636712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19889" name="Rectangle 17">
            <a:extLst>
              <a:ext uri="{FF2B5EF4-FFF2-40B4-BE49-F238E27FC236}">
                <a16:creationId xmlns:a16="http://schemas.microsoft.com/office/drawing/2014/main" id="{687135FC-0565-4FA7-9649-09A308B952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5501" y="5516564"/>
            <a:ext cx="320357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设计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配合公差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并在图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  纸上正确标注     </a:t>
            </a:r>
          </a:p>
        </p:txBody>
      </p:sp>
      <p:sp>
        <p:nvSpPr>
          <p:cNvPr id="719891" name="AutoShape 19">
            <a:extLst>
              <a:ext uri="{FF2B5EF4-FFF2-40B4-BE49-F238E27FC236}">
                <a16:creationId xmlns:a16="http://schemas.microsoft.com/office/drawing/2014/main" id="{7EA1EED3-24DE-43AD-81C6-F1E7CBB217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9" y="2492376"/>
            <a:ext cx="357187" cy="1223963"/>
          </a:xfrm>
          <a:prstGeom prst="downArrow">
            <a:avLst>
              <a:gd name="adj1" fmla="val 50000"/>
              <a:gd name="adj2" fmla="val 85667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16A5AB5D-A0E0-46E6-ACA6-A46C033185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三 配合制度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40" name="Rectangle 20">
            <a:extLst>
              <a:ext uri="{FF2B5EF4-FFF2-40B4-BE49-F238E27FC236}">
                <a16:creationId xmlns:a16="http://schemas.microsoft.com/office/drawing/2014/main" id="{24B7291B-64BF-48AB-A52C-8DFF01C8F1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200" y="2156607"/>
            <a:ext cx="5391219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1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、明确配合公差设计任务及目标</a:t>
            </a:r>
          </a:p>
        </p:txBody>
      </p:sp>
      <p:sp>
        <p:nvSpPr>
          <p:cNvPr id="721941" name="Rectangle 21">
            <a:extLst>
              <a:ext uri="{FF2B5EF4-FFF2-40B4-BE49-F238E27FC236}">
                <a16:creationId xmlns:a16="http://schemas.microsoft.com/office/drawing/2014/main" id="{AFC83BA1-6C96-43FC-9B56-2F025D6EF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200" y="3422979"/>
            <a:ext cx="5391219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2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、明确配合公差设计内容及方法</a:t>
            </a:r>
          </a:p>
        </p:txBody>
      </p:sp>
      <p:sp>
        <p:nvSpPr>
          <p:cNvPr id="721942" name="Rectangle 22">
            <a:extLst>
              <a:ext uri="{FF2B5EF4-FFF2-40B4-BE49-F238E27FC236}">
                <a16:creationId xmlns:a16="http://schemas.microsoft.com/office/drawing/2014/main" id="{F56D0D85-18A7-437C-BD34-4BEADEE74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4631747"/>
            <a:ext cx="5319781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altLang="zh-CN" sz="2800" dirty="0">
                <a:latin typeface="隶书" panose="02010509060101010101" pitchFamily="49" charset="-122"/>
                <a:ea typeface="隶书" panose="02010509060101010101" pitchFamily="49" charset="-122"/>
              </a:rPr>
              <a:t>3</a:t>
            </a:r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、掌握配合公差设计技能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F804C59-E73A-4C49-A87F-2F14133916B5}"/>
              </a:ext>
            </a:extLst>
          </p:cNvPr>
          <p:cNvSpPr txBox="1">
            <a:spLocks noChangeArrowheads="1"/>
          </p:cNvSpPr>
          <p:nvPr/>
        </p:nvSpPr>
        <p:spPr>
          <a:xfrm>
            <a:off x="3648076" y="73025"/>
            <a:ext cx="6805613" cy="76835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algn="r">
              <a:defRPr/>
            </a:pPr>
            <a:endParaRPr lang="zh-CN" altLang="en-US" kern="0" dirty="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149C024-9677-4A86-8B20-F375177369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AE3981E-39C4-4997-9169-5A7F3F3BC68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67" y="2144714"/>
            <a:ext cx="4418103" cy="3046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19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19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1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1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1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1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1940" grpId="0" animBg="1"/>
      <p:bldP spid="721941" grpId="0" animBg="1"/>
      <p:bldP spid="72194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7" name="Rectangle 5">
            <a:extLst>
              <a:ext uri="{FF2B5EF4-FFF2-40B4-BE49-F238E27FC236}">
                <a16:creationId xmlns:a16="http://schemas.microsoft.com/office/drawing/2014/main" id="{7111DBF9-15E5-4C26-9361-9B53B68B9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988" y="1301750"/>
            <a:ext cx="416511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算数</a:t>
            </a: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答案 </a:t>
            </a:r>
            <a:r>
              <a:rPr lang="en-US" altLang="zh-CN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Vs </a:t>
            </a:r>
            <a:r>
              <a:rPr lang="zh-CN" altLang="en-US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工程</a:t>
            </a: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答案</a:t>
            </a:r>
          </a:p>
        </p:txBody>
      </p:sp>
      <p:sp>
        <p:nvSpPr>
          <p:cNvPr id="668678" name="Rectangle 6">
            <a:extLst>
              <a:ext uri="{FF2B5EF4-FFF2-40B4-BE49-F238E27FC236}">
                <a16:creationId xmlns:a16="http://schemas.microsoft.com/office/drawing/2014/main" id="{9417F042-515E-42E6-A083-DA28A90512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4980" y="2215304"/>
            <a:ext cx="25193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2060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rgbClr val="002060"/>
                </a:solidFill>
                <a:latin typeface="方正隶书简体" pitchFamily="2" charset="-122"/>
                <a:ea typeface="方正隶书简体" pitchFamily="2" charset="-122"/>
              </a:rPr>
              <a:t>、算数答案</a:t>
            </a:r>
          </a:p>
        </p:txBody>
      </p:sp>
      <p:sp>
        <p:nvSpPr>
          <p:cNvPr id="668679" name="Rectangle 7">
            <a:extLst>
              <a:ext uri="{FF2B5EF4-FFF2-40B4-BE49-F238E27FC236}">
                <a16:creationId xmlns:a16="http://schemas.microsoft.com/office/drawing/2014/main" id="{F8F47183-58B5-473B-866F-ED530A4E3C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9530" y="3060700"/>
            <a:ext cx="23050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2060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rgbClr val="002060"/>
                </a:solidFill>
                <a:latin typeface="方正隶书简体" pitchFamily="2" charset="-122"/>
                <a:ea typeface="方正隶书简体" pitchFamily="2" charset="-122"/>
              </a:rPr>
              <a:t>、工程答案</a:t>
            </a:r>
          </a:p>
        </p:txBody>
      </p:sp>
      <p:sp>
        <p:nvSpPr>
          <p:cNvPr id="668680" name="Rectangle 8">
            <a:extLst>
              <a:ext uri="{FF2B5EF4-FFF2-40B4-BE49-F238E27FC236}">
                <a16:creationId xmlns:a16="http://schemas.microsoft.com/office/drawing/2014/main" id="{4EF18B6F-CE09-47A9-B087-C2942E9D6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708" y="2140690"/>
            <a:ext cx="11509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1+1=2</a:t>
            </a:r>
          </a:p>
        </p:txBody>
      </p:sp>
      <p:sp>
        <p:nvSpPr>
          <p:cNvPr id="668681" name="Rectangle 9">
            <a:extLst>
              <a:ext uri="{FF2B5EF4-FFF2-40B4-BE49-F238E27FC236}">
                <a16:creationId xmlns:a16="http://schemas.microsoft.com/office/drawing/2014/main" id="{7C8B0CAA-8DB5-461B-A83C-130EA25D0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0644" y="2140690"/>
            <a:ext cx="12954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X+X=2X</a:t>
            </a:r>
          </a:p>
        </p:txBody>
      </p:sp>
      <p:sp>
        <p:nvSpPr>
          <p:cNvPr id="668682" name="Rectangle 10">
            <a:extLst>
              <a:ext uri="{FF2B5EF4-FFF2-40B4-BE49-F238E27FC236}">
                <a16:creationId xmlns:a16="http://schemas.microsoft.com/office/drawing/2014/main" id="{48A3C503-2D79-4261-968F-90E9BE59C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0507" y="2140690"/>
            <a:ext cx="27368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隶书" panose="02010509060101010101" pitchFamily="49" charset="-122"/>
                <a:ea typeface="方正隶书简体" pitchFamily="2" charset="-122"/>
              </a:rPr>
              <a:t>唯一性和</a:t>
            </a:r>
            <a:r>
              <a:rPr lang="zh-CN" altLang="en-US" sz="2800">
                <a:solidFill>
                  <a:srgbClr val="0000FF"/>
                </a:solidFill>
                <a:latin typeface="隶书" panose="02010509060101010101" pitchFamily="49" charset="-122"/>
                <a:ea typeface="方正隶书简体" pitchFamily="2" charset="-122"/>
              </a:rPr>
              <a:t>确定性</a:t>
            </a:r>
            <a:r>
              <a:rPr lang="zh-CN" altLang="en-US" sz="2400" b="1">
                <a:solidFill>
                  <a:srgbClr val="0000FF"/>
                </a:solidFill>
                <a:latin typeface="宋体" panose="02010600030101010101" pitchFamily="2" charset="-122"/>
                <a:ea typeface="方正隶书简体" pitchFamily="2" charset="-122"/>
              </a:rPr>
              <a:t>　</a:t>
            </a:r>
          </a:p>
        </p:txBody>
      </p:sp>
      <p:sp>
        <p:nvSpPr>
          <p:cNvPr id="668683" name="Rectangle 11">
            <a:extLst>
              <a:ext uri="{FF2B5EF4-FFF2-40B4-BE49-F238E27FC236}">
                <a16:creationId xmlns:a16="http://schemas.microsoft.com/office/drawing/2014/main" id="{5BFD6DD2-4ACE-4D9D-91A4-4A1723551C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8" y="3672680"/>
            <a:ext cx="1546573" cy="397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  <a:ea typeface="隶书" panose="02010509060101010101" pitchFamily="49" charset="-122"/>
              </a:rPr>
              <a:t>Ø</a:t>
            </a:r>
            <a:r>
              <a:rPr lang="pt-BR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5h</a:t>
            </a:r>
            <a:r>
              <a:rPr lang="pt-BR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01</a:t>
            </a:r>
            <a:endParaRPr lang="en-US" altLang="zh-CN" sz="24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68684" name="Rectangle 12">
            <a:extLst>
              <a:ext uri="{FF2B5EF4-FFF2-40B4-BE49-F238E27FC236}">
                <a16:creationId xmlns:a16="http://schemas.microsoft.com/office/drawing/2014/main" id="{8D54B4F2-F2DB-47FE-B4EB-D62A12573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4586" y="4464842"/>
            <a:ext cx="1680389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hlink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  <a:ea typeface="隶书" panose="02010509060101010101" pitchFamily="49" charset="-122"/>
              </a:rPr>
              <a:t>Ø</a:t>
            </a:r>
            <a:r>
              <a:rPr lang="pt-BR" altLang="zh-CN" sz="28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5h</a:t>
            </a:r>
            <a:r>
              <a:rPr lang="pt-BR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0</a:t>
            </a:r>
            <a:endParaRPr lang="en-US" altLang="zh-CN" sz="2400" dirty="0">
              <a:solidFill>
                <a:schemeClr val="hlink"/>
              </a:solidFill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668685" name="AutoShape 13">
            <a:extLst>
              <a:ext uri="{FF2B5EF4-FFF2-40B4-BE49-F238E27FC236}">
                <a16:creationId xmlns:a16="http://schemas.microsoft.com/office/drawing/2014/main" id="{37FD39AD-62EA-41A6-AE89-14D7D78BDDF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94449" y="3601242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8686" name="AutoShape 14">
            <a:extLst>
              <a:ext uri="{FF2B5EF4-FFF2-40B4-BE49-F238E27FC236}">
                <a16:creationId xmlns:a16="http://schemas.microsoft.com/office/drawing/2014/main" id="{61060959-0E6C-49E7-973B-C984771983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394449" y="4393405"/>
            <a:ext cx="215900" cy="647700"/>
          </a:xfrm>
          <a:prstGeom prst="upArrow">
            <a:avLst>
              <a:gd name="adj1" fmla="val 50000"/>
              <a:gd name="adj2" fmla="val 7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8687" name="Rectangle 15">
            <a:extLst>
              <a:ext uri="{FF2B5EF4-FFF2-40B4-BE49-F238E27FC236}">
                <a16:creationId xmlns:a16="http://schemas.microsoft.com/office/drawing/2014/main" id="{D87121BE-AAC7-4487-A4D5-F6F3B62A99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513" y="3601243"/>
            <a:ext cx="10810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0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宋体" panose="02010600030101010101" pitchFamily="2" charset="-122"/>
              </a:rPr>
              <a:t>-</a:t>
            </a: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0.0004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668688" name="Rectangle 16">
            <a:extLst>
              <a:ext uri="{FF2B5EF4-FFF2-40B4-BE49-F238E27FC236}">
                <a16:creationId xmlns:a16="http://schemas.microsoft.com/office/drawing/2014/main" id="{F580A844-FE9E-4619-AFED-A5957FC51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687" y="3672680"/>
            <a:ext cx="5397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5</a:t>
            </a:r>
            <a:endParaRPr lang="en-US" altLang="zh-CN" sz="28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68689" name="Rectangle 17">
            <a:extLst>
              <a:ext uri="{FF2B5EF4-FFF2-40B4-BE49-F238E27FC236}">
                <a16:creationId xmlns:a16="http://schemas.microsoft.com/office/drawing/2014/main" id="{8D224EAB-7702-46F8-9D78-F14455FADF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7687" y="4464843"/>
            <a:ext cx="5397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Ø</a:t>
            </a:r>
            <a:r>
              <a:rPr lang="pt-BR" altLang="zh-CN" sz="2800">
                <a:solidFill>
                  <a:srgbClr val="0000FF"/>
                </a:solidFill>
                <a:latin typeface="宋体" panose="02010600030101010101" pitchFamily="2" charset="-122"/>
              </a:rPr>
              <a:t>5</a:t>
            </a:r>
            <a:endParaRPr lang="en-US" altLang="zh-CN" sz="280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sp>
        <p:nvSpPr>
          <p:cNvPr id="668690" name="Rectangle 18">
            <a:extLst>
              <a:ext uri="{FF2B5EF4-FFF2-40B4-BE49-F238E27FC236}">
                <a16:creationId xmlns:a16="http://schemas.microsoft.com/office/drawing/2014/main" id="{56C30E70-D14B-479B-B6D4-A38A8AFA73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9488" y="4393406"/>
            <a:ext cx="1081087" cy="649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0</a:t>
            </a:r>
          </a:p>
          <a:p>
            <a:pPr eaLnBrk="1" hangingPunct="1">
              <a:lnSpc>
                <a:spcPct val="5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000">
                <a:solidFill>
                  <a:schemeClr val="hlink"/>
                </a:solidFill>
                <a:latin typeface="宋体" panose="02010600030101010101" pitchFamily="2" charset="-122"/>
              </a:rPr>
              <a:t>-</a:t>
            </a:r>
            <a:r>
              <a:rPr lang="en-US" altLang="zh-CN" sz="1600">
                <a:solidFill>
                  <a:schemeClr val="hlink"/>
                </a:solidFill>
                <a:latin typeface="Tahoma" panose="020B0604030504040204" pitchFamily="34" charset="0"/>
              </a:rPr>
              <a:t> 0.0006</a:t>
            </a:r>
            <a:r>
              <a:rPr lang="zh-CN" altLang="en-US" sz="1600">
                <a:solidFill>
                  <a:srgbClr val="0000FF"/>
                </a:solidFill>
                <a:latin typeface="Tahoma" panose="020B0604030504040204" pitchFamily="34" charset="0"/>
              </a:rPr>
              <a:t>　</a:t>
            </a:r>
            <a:r>
              <a:rPr lang="zh-CN" altLang="en-US" sz="2800">
                <a:latin typeface="Tahoma" panose="020B0604030504040204" pitchFamily="34" charset="0"/>
              </a:rPr>
              <a:t>　　　　　　</a:t>
            </a:r>
          </a:p>
        </p:txBody>
      </p:sp>
      <p:sp>
        <p:nvSpPr>
          <p:cNvPr id="668691" name="Rectangle 19">
            <a:extLst>
              <a:ext uri="{FF2B5EF4-FFF2-40B4-BE49-F238E27FC236}">
                <a16:creationId xmlns:a16="http://schemas.microsoft.com/office/drawing/2014/main" id="{FA5B09A5-86AB-4D79-A678-03AD75505C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82013" y="4177505"/>
            <a:ext cx="21240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区别大吗？</a:t>
            </a:r>
          </a:p>
        </p:txBody>
      </p:sp>
      <p:sp>
        <p:nvSpPr>
          <p:cNvPr id="668692" name="Rectangle 20">
            <a:extLst>
              <a:ext uri="{FF2B5EF4-FFF2-40B4-BE49-F238E27FC236}">
                <a16:creationId xmlns:a16="http://schemas.microsoft.com/office/drawing/2014/main" id="{E8C80398-20F6-43F2-8DFD-D940063732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6840" y="5291137"/>
            <a:ext cx="57245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itchFamily="2" charset="-122"/>
              </a:rPr>
              <a:t>有时是非唯一性、</a:t>
            </a:r>
            <a:r>
              <a:rPr lang="zh-CN" altLang="en-US" sz="2800" dirty="0">
                <a:solidFill>
                  <a:srgbClr val="0000FF"/>
                </a:solidFill>
                <a:latin typeface="隶书" panose="02010509060101010101" pitchFamily="49" charset="-122"/>
                <a:ea typeface="方正隶书简体" pitchFamily="2" charset="-122"/>
              </a:rPr>
              <a:t>可选性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itchFamily="2" charset="-122"/>
              </a:rPr>
              <a:t>、合理性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方正隶书简体" pitchFamily="2" charset="-122"/>
              </a:rPr>
              <a:t>　</a:t>
            </a:r>
          </a:p>
        </p:txBody>
      </p:sp>
      <p:pic>
        <p:nvPicPr>
          <p:cNvPr id="668695" name="Picture 23">
            <a:extLst>
              <a:ext uri="{FF2B5EF4-FFF2-40B4-BE49-F238E27FC236}">
                <a16:creationId xmlns:a16="http://schemas.microsoft.com/office/drawing/2014/main" id="{ADB396D2-E632-4255-8C57-9E829F8C8D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80" y="3797300"/>
            <a:ext cx="2805113" cy="195580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8696" name="Rectangle 24">
            <a:extLst>
              <a:ext uri="{FF2B5EF4-FFF2-40B4-BE49-F238E27FC236}">
                <a16:creationId xmlns:a16="http://schemas.microsoft.com/office/drawing/2014/main" id="{A4286072-F079-42C9-B920-3720413961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545" y="6058694"/>
            <a:ext cx="39608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itchFamily="2" charset="-122"/>
              </a:rPr>
              <a:t>需要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方正隶书简体" pitchFamily="2" charset="-122"/>
              </a:rPr>
              <a:t>经验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itchFamily="2" charset="-122"/>
              </a:rPr>
              <a:t>和</a:t>
            </a:r>
            <a:r>
              <a:rPr lang="zh-CN" altLang="en-US" sz="2800" dirty="0">
                <a:solidFill>
                  <a:srgbClr val="FF0000"/>
                </a:solidFill>
                <a:latin typeface="隶书" panose="02010509060101010101" pitchFamily="49" charset="-122"/>
                <a:ea typeface="方正隶书简体" pitchFamily="2" charset="-122"/>
              </a:rPr>
              <a:t>判断</a:t>
            </a:r>
            <a:r>
              <a:rPr lang="zh-CN" altLang="en-US" sz="2800" dirty="0">
                <a:solidFill>
                  <a:schemeClr val="hlink"/>
                </a:solidFill>
                <a:latin typeface="隶书" panose="02010509060101010101" pitchFamily="49" charset="-122"/>
                <a:ea typeface="方正隶书简体" pitchFamily="2" charset="-122"/>
              </a:rPr>
              <a:t>！！！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  <a:ea typeface="方正隶书简体" pitchFamily="2" charset="-122"/>
              </a:rPr>
              <a:t>　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D1F7C9C-8E8F-4B40-96D8-E16F7030F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8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8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8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8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8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8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8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8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68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68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686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8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8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68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68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6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68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68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6686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686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8680" grpId="0"/>
      <p:bldP spid="668681" grpId="0"/>
      <p:bldP spid="668682" grpId="0"/>
      <p:bldP spid="668683" grpId="0"/>
      <p:bldP spid="668684" grpId="0"/>
      <p:bldP spid="668687" grpId="0"/>
      <p:bldP spid="668688" grpId="0"/>
      <p:bldP spid="668689" grpId="0"/>
      <p:bldP spid="668690" grpId="0"/>
      <p:bldP spid="668691" grpId="0"/>
      <p:bldP spid="668692" grpId="0"/>
      <p:bldP spid="66869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9701" name="Picture 5">
            <a:extLst>
              <a:ext uri="{FF2B5EF4-FFF2-40B4-BE49-F238E27FC236}">
                <a16:creationId xmlns:a16="http://schemas.microsoft.com/office/drawing/2014/main" id="{E39BBC57-1736-4D80-B47C-9E369566B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30" y="1702594"/>
            <a:ext cx="5813933" cy="443694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9702" name="Rectangle 6">
            <a:extLst>
              <a:ext uri="{FF2B5EF4-FFF2-40B4-BE49-F238E27FC236}">
                <a16:creationId xmlns:a16="http://schemas.microsoft.com/office/drawing/2014/main" id="{D4EAF332-2D87-4351-8D7F-6A8CD182D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8164" y="1519238"/>
            <a:ext cx="32400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Ø2</a:t>
            </a:r>
            <a:r>
              <a:rPr lang="pt-BR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5</a:t>
            </a:r>
            <a:r>
              <a:rPr lang="zh-CN" altLang="pt-BR" sz="2800" dirty="0">
                <a:solidFill>
                  <a:srgbClr val="0000FF"/>
                </a:solidFill>
                <a:latin typeface="宋体" panose="02010600030101010101" pitchFamily="2" charset="-122"/>
              </a:rPr>
              <a:t>、 </a:t>
            </a:r>
            <a:r>
              <a:rPr lang="en-US" altLang="zh-CN" sz="2800" dirty="0">
                <a:solidFill>
                  <a:schemeClr val="hlink"/>
                </a:solidFill>
                <a:latin typeface="宋体" panose="02010600030101010101" pitchFamily="2" charset="-122"/>
              </a:rPr>
              <a:t>Ø2</a:t>
            </a:r>
            <a:r>
              <a:rPr lang="pt-BR" altLang="zh-CN" sz="2800" dirty="0">
                <a:solidFill>
                  <a:schemeClr val="hlink"/>
                </a:solidFill>
                <a:latin typeface="宋体" panose="02010600030101010101" pitchFamily="2" charset="-122"/>
              </a:rPr>
              <a:t>6</a:t>
            </a:r>
            <a:r>
              <a:rPr lang="zh-CN" altLang="pt-BR" sz="2800" dirty="0">
                <a:solidFill>
                  <a:srgbClr val="0000FF"/>
                </a:solidFill>
                <a:latin typeface="宋体" panose="02010600030101010101" pitchFamily="2" charset="-122"/>
              </a:rPr>
              <a:t>、 </a:t>
            </a:r>
            <a:r>
              <a:rPr lang="en-US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Ø2</a:t>
            </a:r>
            <a:r>
              <a:rPr lang="pt-BR" altLang="zh-CN" sz="2800" dirty="0">
                <a:solidFill>
                  <a:srgbClr val="0000FF"/>
                </a:solidFill>
                <a:latin typeface="宋体" panose="02010600030101010101" pitchFamily="2" charset="-122"/>
              </a:rPr>
              <a:t>7</a:t>
            </a:r>
            <a:endParaRPr lang="en-US" altLang="zh-CN" sz="2800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669705" name="AutoShape 9">
            <a:extLst>
              <a:ext uri="{FF2B5EF4-FFF2-40B4-BE49-F238E27FC236}">
                <a16:creationId xmlns:a16="http://schemas.microsoft.com/office/drawing/2014/main" id="{3286873F-6E86-45FC-8ACD-2B27A1AC84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8026" y="2166938"/>
            <a:ext cx="214313" cy="863600"/>
          </a:xfrm>
          <a:prstGeom prst="downArrow">
            <a:avLst>
              <a:gd name="adj1" fmla="val 50000"/>
              <a:gd name="adj2" fmla="val 10074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9706" name="Rectangle 10">
            <a:extLst>
              <a:ext uri="{FF2B5EF4-FFF2-40B4-BE49-F238E27FC236}">
                <a16:creationId xmlns:a16="http://schemas.microsoft.com/office/drawing/2014/main" id="{AA1420CC-4305-436B-A8CB-4C9717B9A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64" y="3103563"/>
            <a:ext cx="313213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都满足强度要求</a:t>
            </a:r>
          </a:p>
        </p:txBody>
      </p:sp>
      <p:sp>
        <p:nvSpPr>
          <p:cNvPr id="669708" name="Rectangle 12">
            <a:extLst>
              <a:ext uri="{FF2B5EF4-FFF2-40B4-BE49-F238E27FC236}">
                <a16:creationId xmlns:a16="http://schemas.microsoft.com/office/drawing/2014/main" id="{92D3E0D9-C5E9-4D86-AC3F-FCFAC44BB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2589" y="4478338"/>
            <a:ext cx="11525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hlink"/>
                </a:solidFill>
                <a:latin typeface="宋体" panose="02010600030101010101" pitchFamily="2" charset="-122"/>
              </a:rPr>
              <a:t>Ø2</a:t>
            </a:r>
            <a:r>
              <a:rPr lang="pt-BR" altLang="zh-CN" sz="3600" dirty="0">
                <a:solidFill>
                  <a:schemeClr val="hlink"/>
                </a:solidFill>
                <a:latin typeface="宋体" panose="02010600030101010101" pitchFamily="2" charset="-122"/>
              </a:rPr>
              <a:t>5</a:t>
            </a:r>
            <a:endParaRPr lang="en-US" altLang="zh-CN" sz="3600" dirty="0">
              <a:solidFill>
                <a:schemeClr val="hlink"/>
              </a:solidFill>
              <a:latin typeface="宋体" panose="02010600030101010101" pitchFamily="2" charset="-122"/>
            </a:endParaRPr>
          </a:p>
        </p:txBody>
      </p:sp>
      <p:pic>
        <p:nvPicPr>
          <p:cNvPr id="669711" name="Picture 15" descr="_A~_C_F`%IP6P74Q9KE%$%5">
            <a:extLst>
              <a:ext uri="{FF2B5EF4-FFF2-40B4-BE49-F238E27FC236}">
                <a16:creationId xmlns:a16="http://schemas.microsoft.com/office/drawing/2014/main" id="{F1E3C896-079C-4B65-BBC9-38DC09C10F9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6939" y="5119688"/>
            <a:ext cx="60483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9712" name="Rectangle 16">
            <a:extLst>
              <a:ext uri="{FF2B5EF4-FFF2-40B4-BE49-F238E27FC236}">
                <a16:creationId xmlns:a16="http://schemas.microsoft.com/office/drawing/2014/main" id="{25212CD8-5CFB-488E-8735-CDF2FF0BEC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5297488"/>
            <a:ext cx="19575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经验判断</a:t>
            </a: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!!!</a:t>
            </a:r>
            <a:endParaRPr lang="zh-CN" altLang="en-US" sz="2800" dirty="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13" name="AutoShape 9">
            <a:extLst>
              <a:ext uri="{FF2B5EF4-FFF2-40B4-BE49-F238E27FC236}">
                <a16:creationId xmlns:a16="http://schemas.microsoft.com/office/drawing/2014/main" id="{D607A4AA-4868-4522-B2F1-BBB593431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83563" y="3688670"/>
            <a:ext cx="511174" cy="863600"/>
          </a:xfrm>
          <a:prstGeom prst="downArrow">
            <a:avLst>
              <a:gd name="adj1" fmla="val 50000"/>
              <a:gd name="adj2" fmla="val 100741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A12E18E-BD66-4F63-A537-759EC2157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9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9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9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9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9708" grpId="0"/>
      <p:bldP spid="66971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1" name="Rectangle 3">
            <a:extLst>
              <a:ext uri="{FF2B5EF4-FFF2-40B4-BE49-F238E27FC236}">
                <a16:creationId xmlns:a16="http://schemas.microsoft.com/office/drawing/2014/main" id="{3BBB3C75-47E5-4AF8-BF63-D67AEA27A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202" y="1154906"/>
            <a:ext cx="469900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一）、配合公差设计目标</a:t>
            </a:r>
          </a:p>
        </p:txBody>
      </p:sp>
      <p:pic>
        <p:nvPicPr>
          <p:cNvPr id="616465" name="Picture 17">
            <a:extLst>
              <a:ext uri="{FF2B5EF4-FFF2-40B4-BE49-F238E27FC236}">
                <a16:creationId xmlns:a16="http://schemas.microsoft.com/office/drawing/2014/main" id="{685FE79C-43C9-4D1D-81DB-93B5EB1D98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26" y="2430463"/>
            <a:ext cx="2667000" cy="36004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16466" name="Rectangle 18">
            <a:extLst>
              <a:ext uri="{FF2B5EF4-FFF2-40B4-BE49-F238E27FC236}">
                <a16:creationId xmlns:a16="http://schemas.microsoft.com/office/drawing/2014/main" id="{D55C0367-7082-47C6-8990-4FA609EF53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2729" y="2439849"/>
            <a:ext cx="7287418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、根据零件功能的要求确定其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配合性质；</a:t>
            </a:r>
          </a:p>
        </p:txBody>
      </p:sp>
      <p:sp>
        <p:nvSpPr>
          <p:cNvPr id="616467" name="Rectangle 19">
            <a:extLst>
              <a:ext uri="{FF2B5EF4-FFF2-40B4-BE49-F238E27FC236}">
                <a16:creationId xmlns:a16="http://schemas.microsoft.com/office/drawing/2014/main" id="{DB09B017-8130-45DC-971A-1756AAECF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2399" y="4845277"/>
            <a:ext cx="6567714" cy="13088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、根据零件的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工艺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及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经济性</a:t>
            </a: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要求给出合理的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配合公差。</a:t>
            </a:r>
          </a:p>
        </p:txBody>
      </p:sp>
      <p:pic>
        <p:nvPicPr>
          <p:cNvPr id="616468" name="Picture 20" descr="_A~_C_F`%IP6P74Q9KE%$%5">
            <a:extLst>
              <a:ext uri="{FF2B5EF4-FFF2-40B4-BE49-F238E27FC236}">
                <a16:creationId xmlns:a16="http://schemas.microsoft.com/office/drawing/2014/main" id="{FB579E3C-93C1-4511-8479-0968BC1477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9" y="3294063"/>
            <a:ext cx="493712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469" name="Rectangle 21">
            <a:extLst>
              <a:ext uri="{FF2B5EF4-FFF2-40B4-BE49-F238E27FC236}">
                <a16:creationId xmlns:a16="http://schemas.microsoft.com/office/drawing/2014/main" id="{F542F918-7CBD-469C-8B54-A64E5F629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3617913"/>
            <a:ext cx="1008062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间隙</a:t>
            </a:r>
          </a:p>
        </p:txBody>
      </p:sp>
      <p:sp>
        <p:nvSpPr>
          <p:cNvPr id="616470" name="Rectangle 22">
            <a:extLst>
              <a:ext uri="{FF2B5EF4-FFF2-40B4-BE49-F238E27FC236}">
                <a16:creationId xmlns:a16="http://schemas.microsoft.com/office/drawing/2014/main" id="{2CC7891D-BECC-4CCB-A370-4ED8C03573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8737" y="3617913"/>
            <a:ext cx="935038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过渡</a:t>
            </a:r>
          </a:p>
        </p:txBody>
      </p:sp>
      <p:sp>
        <p:nvSpPr>
          <p:cNvPr id="616471" name="Rectangle 23">
            <a:extLst>
              <a:ext uri="{FF2B5EF4-FFF2-40B4-BE49-F238E27FC236}">
                <a16:creationId xmlns:a16="http://schemas.microsoft.com/office/drawing/2014/main" id="{023142CA-6A35-4441-8BDB-9AF35AD4BB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187" y="3617913"/>
            <a:ext cx="935038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过盈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C7A05FDB-E3F0-41CA-8744-E6D0C1C4E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4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4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6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6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6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6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64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64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6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6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66" grpId="0"/>
      <p:bldP spid="616467" grpId="0"/>
      <p:bldP spid="616469" grpId="0" animBg="1"/>
      <p:bldP spid="616470" grpId="0" animBg="1"/>
      <p:bldP spid="61647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9" name="Rectangle 3">
            <a:extLst>
              <a:ext uri="{FF2B5EF4-FFF2-40B4-BE49-F238E27FC236}">
                <a16:creationId xmlns:a16="http://schemas.microsoft.com/office/drawing/2014/main" id="{718B447B-0253-414E-842C-E54F11875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1077232"/>
            <a:ext cx="4699000" cy="58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二）、配合公差</a:t>
            </a:r>
            <a:r>
              <a:rPr lang="zh-CN" altLang="en-US" dirty="0">
                <a:solidFill>
                  <a:schemeClr val="hlink"/>
                </a:solidFill>
                <a:latin typeface="Tahoma" panose="020B0604030504040204" pitchFamily="34" charset="0"/>
                <a:ea typeface="方正隶书简体" pitchFamily="2" charset="-122"/>
              </a:rPr>
              <a:t>设计内容</a:t>
            </a:r>
          </a:p>
        </p:txBody>
      </p:sp>
      <p:pic>
        <p:nvPicPr>
          <p:cNvPr id="700420" name="Picture 4">
            <a:extLst>
              <a:ext uri="{FF2B5EF4-FFF2-40B4-BE49-F238E27FC236}">
                <a16:creationId xmlns:a16="http://schemas.microsoft.com/office/drawing/2014/main" id="{8CEC6D76-2958-424A-9EA6-09DF5C098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0" y="1955687"/>
            <a:ext cx="3019426" cy="43821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1" name="Picture 5">
            <a:extLst>
              <a:ext uri="{FF2B5EF4-FFF2-40B4-BE49-F238E27FC236}">
                <a16:creationId xmlns:a16="http://schemas.microsoft.com/office/drawing/2014/main" id="{E7E6AD89-D4A4-40CE-9F4A-E623FCF17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967" y="3410729"/>
            <a:ext cx="2280647" cy="160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2" name="Picture 6">
            <a:extLst>
              <a:ext uri="{FF2B5EF4-FFF2-40B4-BE49-F238E27FC236}">
                <a16:creationId xmlns:a16="http://schemas.microsoft.com/office/drawing/2014/main" id="{9274C834-9111-4A1D-9926-91A5D49472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768" y="1853506"/>
            <a:ext cx="2177245" cy="1575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3" name="Picture 7">
            <a:extLst>
              <a:ext uri="{FF2B5EF4-FFF2-40B4-BE49-F238E27FC236}">
                <a16:creationId xmlns:a16="http://schemas.microsoft.com/office/drawing/2014/main" id="{796DAF57-C337-41B8-AD27-F66606E3C5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575" y="4940072"/>
            <a:ext cx="2221009" cy="1236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4" name="Picture 8">
            <a:extLst>
              <a:ext uri="{FF2B5EF4-FFF2-40B4-BE49-F238E27FC236}">
                <a16:creationId xmlns:a16="http://schemas.microsoft.com/office/drawing/2014/main" id="{E8EE08B0-3CEE-48C2-82E2-A29BF900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0223" y="1820683"/>
            <a:ext cx="2155364" cy="1608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5" name="Picture 9">
            <a:extLst>
              <a:ext uri="{FF2B5EF4-FFF2-40B4-BE49-F238E27FC236}">
                <a16:creationId xmlns:a16="http://schemas.microsoft.com/office/drawing/2014/main" id="{B955F8A4-2838-471E-8DF3-F488E384C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5266" y="4940072"/>
            <a:ext cx="2221009" cy="1258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8" name="Picture 12">
            <a:extLst>
              <a:ext uri="{FF2B5EF4-FFF2-40B4-BE49-F238E27FC236}">
                <a16:creationId xmlns:a16="http://schemas.microsoft.com/office/drawing/2014/main" id="{2ACC151E-3FB5-4096-8C18-1BB9DE2B3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6" y="3174092"/>
            <a:ext cx="2461709" cy="913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0429" name="Picture 13" descr="_A~_C_F`%IP6P74Q9KE%$%5">
            <a:extLst>
              <a:ext uri="{FF2B5EF4-FFF2-40B4-BE49-F238E27FC236}">
                <a16:creationId xmlns:a16="http://schemas.microsoft.com/office/drawing/2014/main" id="{7AA42336-DA80-47A5-A4F2-4762AAC5A7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620" y="3525886"/>
            <a:ext cx="948214" cy="1241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4D695DED-401B-4C5A-AD57-A585324A2D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0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0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0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0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0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0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0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0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004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00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0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00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>
            <a:extLst>
              <a:ext uri="{FF2B5EF4-FFF2-40B4-BE49-F238E27FC236}">
                <a16:creationId xmlns:a16="http://schemas.microsoft.com/office/drawing/2014/main" id="{061ACDC2-F41F-438F-B2E5-4C2421A47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231" y="1270999"/>
            <a:ext cx="11372169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内容：</a:t>
            </a:r>
            <a:r>
              <a:rPr kumimoji="1" lang="zh-CN" altLang="en-US" sz="3600" b="1" dirty="0">
                <a:solidFill>
                  <a:srgbClr val="FF0000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孔、轴公差与配合的选用包括：</a:t>
            </a: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基准制的选择</a:t>
            </a: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标准公差等级的选择</a:t>
            </a:r>
          </a:p>
          <a:p>
            <a:pPr lvl="1" eaLnBrk="1" hangingPunct="1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b="1" dirty="0">
                <a:solidFill>
                  <a:srgbClr val="000000"/>
                </a:solidFill>
                <a:latin typeface="宋体" panose="02010600030101010101" pitchFamily="2" charset="-122"/>
              </a:rPr>
              <a:t>配合种类的选择</a:t>
            </a:r>
            <a:endParaRPr lang="zh-CN" altLang="en-US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原则：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在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满足使用要求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的前提下，获得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最佳的技术经济效益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方法：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类比法、计算法、试验法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D803DC-D5B1-48F5-9F63-03EEE119D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>
            <a:extLst>
              <a:ext uri="{FF2B5EF4-FFF2-40B4-BE49-F238E27FC236}">
                <a16:creationId xmlns:a16="http://schemas.microsoft.com/office/drawing/2014/main" id="{061ACDC2-F41F-438F-B2E5-4C2421A47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829" y="1055463"/>
            <a:ext cx="11372169" cy="5486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精度设计的基本方法：</a:t>
            </a:r>
            <a:endParaRPr lang="en-US" altLang="zh-CN" sz="2400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类比法：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以经过生产验证的、类似的机械、机构和零部件为样板来规定公差与配合，也就是凭经验来选取公差与配合，这是确定公差与配合的主要方法。</a:t>
            </a:r>
            <a:b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计算法：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按一定的理论和公式，通过计算来确定公差与配合。按计算法选取公差与配合，理论根据比较充分，但较麻烦，特别是由于计算法都是把条件理想化和简单化了。因此，计算结果不一定完全符合实际。但这种方法比较科学，有指导意义，需进一步使其完善。</a:t>
            </a:r>
            <a:br>
              <a:rPr lang="en-US" altLang="zh-CN" sz="2400" dirty="0">
                <a:solidFill>
                  <a:srgbClr val="000000"/>
                </a:solidFill>
                <a:latin typeface="宋体" panose="02010600030101010101" pitchFamily="2" charset="-122"/>
              </a:rPr>
            </a:b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</a:rPr>
              <a:t>试验法：</a:t>
            </a:r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通过专门的试验或统计分析来确定所需的间隙或过盈，从而选取恰当公差与配合。试验法最为可靠，但代价较高，故只用于特别重要的场合。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AD803DC-D5B1-48F5-9F63-03EEE119D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  <p:extLst>
      <p:ext uri="{BB962C8B-B14F-4D97-AF65-F5344CB8AC3E}">
        <p14:creationId xmlns:p14="http://schemas.microsoft.com/office/powerpoint/2010/main" val="153618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4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Text Box 2">
            <a:extLst>
              <a:ext uri="{FF2B5EF4-FFF2-40B4-BE49-F238E27FC236}">
                <a16:creationId xmlns:a16="http://schemas.microsoft.com/office/drawing/2014/main" id="{74B73943-2E9E-4ABB-9220-D022D0DD8B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3367" y="2067376"/>
            <a:ext cx="7848600" cy="2361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主要考虑结构的合理性和工艺的经济性。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1. 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一般情况下应优先选择</a:t>
            </a:r>
            <a:r>
              <a:rPr kumimoji="1"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基孔制。</a:t>
            </a:r>
            <a:endParaRPr kumimoji="1" lang="zh-CN" altLang="en-US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特殊情况下采用</a:t>
            </a:r>
            <a:r>
              <a:rPr lang="zh-CN" altLang="en-US" sz="2800" b="1" dirty="0">
                <a:solidFill>
                  <a:srgbClr val="C00000"/>
                </a:solidFill>
                <a:latin typeface="宋体" panose="02010600030101010101" pitchFamily="2" charset="-122"/>
              </a:rPr>
              <a:t>基轴制。</a:t>
            </a:r>
          </a:p>
        </p:txBody>
      </p:sp>
      <p:sp>
        <p:nvSpPr>
          <p:cNvPr id="67588" name="Text Box 7">
            <a:extLst>
              <a:ext uri="{FF2B5EF4-FFF2-40B4-BE49-F238E27FC236}">
                <a16:creationId xmlns:a16="http://schemas.microsoft.com/office/drawing/2014/main" id="{9A602DED-146C-41A2-9914-19DAB9C26F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243" y="1194819"/>
            <a:ext cx="5334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dirty="0">
                <a:solidFill>
                  <a:srgbClr val="000000"/>
                </a:solidFill>
                <a:ea typeface="黑体" panose="02010609060101010101" pitchFamily="49" charset="-122"/>
              </a:rPr>
              <a:t>(</a:t>
            </a: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一</a:t>
            </a:r>
            <a:r>
              <a:rPr lang="en-US" altLang="zh-CN" sz="2800" dirty="0">
                <a:solidFill>
                  <a:srgbClr val="000000"/>
                </a:solidFill>
                <a:ea typeface="黑体" panose="02010609060101010101" pitchFamily="49" charset="-122"/>
              </a:rPr>
              <a:t>)</a:t>
            </a: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、基准制选择</a:t>
            </a:r>
          </a:p>
        </p:txBody>
      </p:sp>
      <p:graphicFrame>
        <p:nvGraphicFramePr>
          <p:cNvPr id="542729" name="Object 9">
            <a:extLst>
              <a:ext uri="{FF2B5EF4-FFF2-40B4-BE49-F238E27FC236}">
                <a16:creationId xmlns:a16="http://schemas.microsoft.com/office/drawing/2014/main" id="{44F990E7-F9FC-4430-9784-3E2787BFCE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917641"/>
              </p:ext>
            </p:extLst>
          </p:nvPr>
        </p:nvGraphicFramePr>
        <p:xfrm>
          <a:off x="7587796" y="2963863"/>
          <a:ext cx="4160837" cy="339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284920" imgH="1660680" progId="Visio.Drawing.6">
                  <p:embed/>
                </p:oleObj>
              </mc:Choice>
              <mc:Fallback>
                <p:oleObj name="Visio" r:id="rId2" imgW="2284920" imgH="1660680" progId="Visio.Drawing.6">
                  <p:embed/>
                  <p:pic>
                    <p:nvPicPr>
                      <p:cNvPr id="542729" name="Object 9">
                        <a:extLst>
                          <a:ext uri="{FF2B5EF4-FFF2-40B4-BE49-F238E27FC236}">
                            <a16:creationId xmlns:a16="http://schemas.microsoft.com/office/drawing/2014/main" id="{44F990E7-F9FC-4430-9784-3E2787BFCE6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87796" y="2963863"/>
                        <a:ext cx="4160837" cy="3394075"/>
                      </a:xfrm>
                      <a:prstGeom prst="rect">
                        <a:avLst/>
                      </a:prstGeom>
                      <a:solidFill>
                        <a:srgbClr val="2D2D8A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2730" name="Rectangle 10">
            <a:extLst>
              <a:ext uri="{FF2B5EF4-FFF2-40B4-BE49-F238E27FC236}">
                <a16:creationId xmlns:a16="http://schemas.microsoft.com/office/drawing/2014/main" id="{C298271E-072D-466C-85C2-F8A1CF168D8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424057" y="5264644"/>
            <a:ext cx="1270000" cy="30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000" dirty="0">
                <a:solidFill>
                  <a:srgbClr val="FFFFFF"/>
                </a:solidFill>
                <a:latin typeface="宋体" panose="02010600030101010101" pitchFamily="2" charset="-122"/>
              </a:rPr>
              <a:t>公称尺寸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30DE5BC4-8B72-4004-B67B-F71614EEF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3" descr="图片2">
            <a:extLst>
              <a:ext uri="{FF2B5EF4-FFF2-40B4-BE49-F238E27FC236}">
                <a16:creationId xmlns:a16="http://schemas.microsoft.com/office/drawing/2014/main" id="{176DB4FE-8659-4C02-B848-4DE69E58D7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-12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2" b="3857"/>
          <a:stretch/>
        </p:blipFill>
        <p:spPr bwMode="auto">
          <a:xfrm>
            <a:off x="1001486" y="1553119"/>
            <a:ext cx="10189028" cy="530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2">
            <a:extLst>
              <a:ext uri="{FF2B5EF4-FFF2-40B4-BE49-F238E27FC236}">
                <a16:creationId xmlns:a16="http://schemas.microsoft.com/office/drawing/2014/main" id="{51851227-437C-4369-8068-49CA2B7856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059" y="823915"/>
            <a:ext cx="7848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  <a:buNone/>
            </a:pP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一般情况下应优先选择基孔制。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8E68869-3666-487F-A3DC-43C82727D5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01dbb100b42dac221e">
            <a:extLst>
              <a:ext uri="{FF2B5EF4-FFF2-40B4-BE49-F238E27FC236}">
                <a16:creationId xmlns:a16="http://schemas.microsoft.com/office/drawing/2014/main" id="{48213FBA-EC8B-409F-9F30-F7106A9ED5E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08" y="1471958"/>
            <a:ext cx="5621181" cy="448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0" descr="t01e6797d017b6dd893">
            <a:extLst>
              <a:ext uri="{FF2B5EF4-FFF2-40B4-BE49-F238E27FC236}">
                <a16:creationId xmlns:a16="http://schemas.microsoft.com/office/drawing/2014/main" id="{6114EFF8-BF6E-4D37-8AD4-D6552782F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t="2361" r="62195" b="15764"/>
          <a:stretch>
            <a:fillRect/>
          </a:stretch>
        </p:blipFill>
        <p:spPr bwMode="auto">
          <a:xfrm>
            <a:off x="9664761" y="1774062"/>
            <a:ext cx="2286240" cy="395729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t01e6797d017b6dd893">
            <a:extLst>
              <a:ext uri="{FF2B5EF4-FFF2-40B4-BE49-F238E27FC236}">
                <a16:creationId xmlns:a16="http://schemas.microsoft.com/office/drawing/2014/main" id="{2F2EF942-2986-46DE-A4B4-FF659CAC7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02" t="20193" r="66393" b="36714"/>
          <a:stretch>
            <a:fillRect/>
          </a:stretch>
        </p:blipFill>
        <p:spPr bwMode="auto">
          <a:xfrm>
            <a:off x="5867997" y="1803379"/>
            <a:ext cx="2519036" cy="3898664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13">
            <a:extLst>
              <a:ext uri="{FF2B5EF4-FFF2-40B4-BE49-F238E27FC236}">
                <a16:creationId xmlns:a16="http://schemas.microsoft.com/office/drawing/2014/main" id="{CAAA15F0-52BC-4485-9D29-BC79C1A86E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2465" y="6178550"/>
            <a:ext cx="2548164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冲压模具示例</a:t>
            </a:r>
          </a:p>
        </p:txBody>
      </p:sp>
      <p:sp>
        <p:nvSpPr>
          <p:cNvPr id="8" name="Rectangle 14">
            <a:extLst>
              <a:ext uri="{FF2B5EF4-FFF2-40B4-BE49-F238E27FC236}">
                <a16:creationId xmlns:a16="http://schemas.microsoft.com/office/drawing/2014/main" id="{EE72E057-C4FB-4A3B-95AB-E0565D26D9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9469" y="1882914"/>
            <a:ext cx="998357" cy="371544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导轴</a:t>
            </a:r>
          </a:p>
        </p:txBody>
      </p:sp>
      <p:sp>
        <p:nvSpPr>
          <p:cNvPr id="9" name="Rectangle 15">
            <a:extLst>
              <a:ext uri="{FF2B5EF4-FFF2-40B4-BE49-F238E27FC236}">
                <a16:creationId xmlns:a16="http://schemas.microsoft.com/office/drawing/2014/main" id="{878B929E-C175-4F0B-B661-C1850AB0A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8674" y="5257192"/>
            <a:ext cx="998359" cy="371544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0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导套</a:t>
            </a:r>
          </a:p>
        </p:txBody>
      </p:sp>
      <p:sp>
        <p:nvSpPr>
          <p:cNvPr id="12" name="AutoShape 18">
            <a:extLst>
              <a:ext uri="{FF2B5EF4-FFF2-40B4-BE49-F238E27FC236}">
                <a16:creationId xmlns:a16="http://schemas.microsoft.com/office/drawing/2014/main" id="{D6BBD008-1274-4D41-88A6-68AD40FDBDA0}"/>
              </a:ext>
            </a:extLst>
          </p:cNvPr>
          <p:cNvSpPr>
            <a:spLocks noChangeArrowheads="1"/>
          </p:cNvSpPr>
          <p:nvPr/>
        </p:nvSpPr>
        <p:spPr bwMode="auto">
          <a:xfrm rot="-1341364">
            <a:off x="3894842" y="4282846"/>
            <a:ext cx="2378124" cy="229179"/>
          </a:xfrm>
          <a:prstGeom prst="leftRightArrow">
            <a:avLst>
              <a:gd name="adj1" fmla="val 50000"/>
              <a:gd name="adj2" fmla="val 12676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3" name="AutoShape 19">
            <a:extLst>
              <a:ext uri="{FF2B5EF4-FFF2-40B4-BE49-F238E27FC236}">
                <a16:creationId xmlns:a16="http://schemas.microsoft.com/office/drawing/2014/main" id="{FE7AFADB-49C2-4E64-82E1-7242E5779CCD}"/>
              </a:ext>
            </a:extLst>
          </p:cNvPr>
          <p:cNvSpPr>
            <a:spLocks noChangeArrowheads="1"/>
          </p:cNvSpPr>
          <p:nvPr/>
        </p:nvSpPr>
        <p:spPr bwMode="auto">
          <a:xfrm rot="2518979">
            <a:off x="3762909" y="4063914"/>
            <a:ext cx="3381918" cy="284454"/>
          </a:xfrm>
          <a:prstGeom prst="leftRightArrow">
            <a:avLst>
              <a:gd name="adj1" fmla="val 50000"/>
              <a:gd name="adj2" fmla="val 16850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4" name="AutoShape 20">
            <a:extLst>
              <a:ext uri="{FF2B5EF4-FFF2-40B4-BE49-F238E27FC236}">
                <a16:creationId xmlns:a16="http://schemas.microsoft.com/office/drawing/2014/main" id="{88AC4ECF-5C1C-4175-BFF5-38EB00B9D2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341" y="3429000"/>
            <a:ext cx="863600" cy="287338"/>
          </a:xfrm>
          <a:prstGeom prst="rightArrow">
            <a:avLst>
              <a:gd name="adj1" fmla="val 50000"/>
              <a:gd name="adj2" fmla="val 7513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E3C2FF8-98BD-4FE5-AAB6-91A44657E102}"/>
              </a:ext>
            </a:extLst>
          </p:cNvPr>
          <p:cNvSpPr txBox="1"/>
          <p:nvPr/>
        </p:nvSpPr>
        <p:spPr>
          <a:xfrm>
            <a:off x="892413" y="90782"/>
            <a:ext cx="8899525" cy="660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引子</a:t>
            </a:r>
          </a:p>
        </p:txBody>
      </p:sp>
    </p:spTree>
    <p:extLst>
      <p:ext uri="{BB962C8B-B14F-4D97-AF65-F5344CB8AC3E}">
        <p14:creationId xmlns:p14="http://schemas.microsoft.com/office/powerpoint/2010/main" val="1796592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5" name="Rectangle 3">
            <a:extLst>
              <a:ext uri="{FF2B5EF4-FFF2-40B4-BE49-F238E27FC236}">
                <a16:creationId xmlns:a16="http://schemas.microsoft.com/office/drawing/2014/main" id="{6864B571-D28B-41C8-BCDB-7E6B7E433C0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81289" y="1808707"/>
            <a:ext cx="10911318" cy="4860104"/>
          </a:xfrm>
        </p:spPr>
        <p:txBody>
          <a:bodyPr>
            <a:normAutofit lnSpcReduction="10000"/>
          </a:bodyPr>
          <a:lstStyle/>
          <a:p>
            <a:pPr>
              <a:spcBef>
                <a:spcPts val="1200"/>
              </a:spcBef>
            </a:pPr>
            <a:r>
              <a:rPr lang="zh-CN" altLang="en-US" sz="2800" dirty="0"/>
              <a:t>采用冷拔成型的标准轴直接安装可满足使用要求时。</a:t>
            </a:r>
          </a:p>
          <a:p>
            <a:pPr>
              <a:spcBef>
                <a:spcPts val="1200"/>
              </a:spcBef>
            </a:pPr>
            <a:r>
              <a:rPr lang="zh-CN" altLang="en-US" sz="2800" dirty="0">
                <a:latin typeface="宋体" panose="02010600030101010101" pitchFamily="2" charset="-122"/>
              </a:rPr>
              <a:t>轴结构复杂刚性差：如曲轴、细长轴。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pPr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微小尺寸的轴，其加工工艺性比孔差（如在钟表工业中，小尺寸孔用定值刀量具制造方便，比较便宜，故大多应用基轴制）</a:t>
            </a:r>
          </a:p>
          <a:p>
            <a:pPr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公称尺寸相同，各段配合性质不同</a:t>
            </a:r>
            <a:endParaRPr kumimoji="1" lang="en-US" altLang="zh-CN" sz="2800" dirty="0">
              <a:latin typeface="宋体" panose="02010600030101010101" pitchFamily="2" charset="-122"/>
            </a:endParaRPr>
          </a:p>
          <a:p>
            <a:pPr eaLnBrk="1" hangingPunct="1"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以标准零部件为基准选择基准制：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kumimoji="1" lang="zh-CN" altLang="en-US" sz="2800" dirty="0">
                <a:latin typeface="宋体" panose="02010600030101010101" pitchFamily="2" charset="-122"/>
              </a:rPr>
              <a:t>  例</a:t>
            </a:r>
            <a:r>
              <a:rPr kumimoji="1" lang="zh-CN" altLang="en-US" sz="3600" dirty="0"/>
              <a:t>： </a:t>
            </a:r>
            <a:r>
              <a:rPr kumimoji="1" lang="zh-CN" altLang="en-US" sz="2800" dirty="0">
                <a:latin typeface="宋体" panose="02010600030101010101" pitchFamily="2" charset="-122"/>
              </a:rPr>
              <a:t>轴承内圈与轴颈配合</a:t>
            </a:r>
            <a:r>
              <a:rPr kumimoji="1" lang="en-US" altLang="zh-CN" sz="2800" dirty="0">
                <a:latin typeface="宋体" panose="02010600030101010101" pitchFamily="2" charset="-122"/>
              </a:rPr>
              <a:t>——</a:t>
            </a:r>
            <a:r>
              <a:rPr kumimoji="1" lang="zh-CN" altLang="en-US" sz="2800" dirty="0">
                <a:latin typeface="宋体" panose="02010600030101010101" pitchFamily="2" charset="-122"/>
              </a:rPr>
              <a:t>基孔制</a:t>
            </a:r>
          </a:p>
          <a:p>
            <a:pPr eaLnBrk="1" hangingPunct="1">
              <a:spcBef>
                <a:spcPts val="1200"/>
              </a:spcBef>
              <a:buFontTx/>
              <a:buNone/>
            </a:pPr>
            <a:r>
              <a:rPr kumimoji="1" lang="zh-CN" altLang="en-US" sz="2800" dirty="0">
                <a:latin typeface="宋体" panose="02010600030101010101" pitchFamily="2" charset="-122"/>
              </a:rPr>
              <a:t>       轴承外圈与箱体孔配合</a:t>
            </a:r>
            <a:r>
              <a:rPr kumimoji="1" lang="en-US" altLang="zh-CN" sz="2800" dirty="0">
                <a:latin typeface="宋体" panose="02010600030101010101" pitchFamily="2" charset="-122"/>
              </a:rPr>
              <a:t>——</a:t>
            </a:r>
            <a:r>
              <a:rPr kumimoji="1" lang="zh-CN" altLang="en-US" sz="2800" dirty="0">
                <a:latin typeface="宋体" panose="02010600030101010101" pitchFamily="2" charset="-122"/>
              </a:rPr>
              <a:t>基轴制                </a:t>
            </a:r>
          </a:p>
          <a:p>
            <a:pPr>
              <a:spcBef>
                <a:spcPts val="1200"/>
              </a:spcBef>
            </a:pPr>
            <a:r>
              <a:rPr kumimoji="1" lang="zh-CN" altLang="en-US" sz="2800" dirty="0">
                <a:latin typeface="宋体" panose="02010600030101010101" pitchFamily="2" charset="-122"/>
              </a:rPr>
              <a:t>为满足配合的特殊需要</a:t>
            </a:r>
            <a:r>
              <a:rPr kumimoji="1" lang="en-US" altLang="zh-CN" sz="2800" dirty="0">
                <a:latin typeface="宋体" panose="02010600030101010101" pitchFamily="2" charset="-122"/>
              </a:rPr>
              <a:t>,</a:t>
            </a:r>
            <a:r>
              <a:rPr kumimoji="1" lang="zh-CN" altLang="en-US" sz="2800" dirty="0">
                <a:latin typeface="宋体" panose="02010600030101010101" pitchFamily="2" charset="-122"/>
              </a:rPr>
              <a:t>有时可采用非基准制。</a:t>
            </a:r>
          </a:p>
        </p:txBody>
      </p:sp>
      <p:sp>
        <p:nvSpPr>
          <p:cNvPr id="69635" name="Text Box 12">
            <a:extLst>
              <a:ext uri="{FF2B5EF4-FFF2-40B4-BE49-F238E27FC236}">
                <a16:creationId xmlns:a16="http://schemas.microsoft.com/office/drawing/2014/main" id="{38CE58EB-E1F9-4B34-8138-94F5CE1DF4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802" y="1128714"/>
            <a:ext cx="7848600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b="1" dirty="0">
                <a:solidFill>
                  <a:srgbClr val="FF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特殊情况下采用基轴制。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6B1F0EF-62A7-4E51-A0A7-DC0C87B632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FA3A67E-FEFD-49F0-B565-534D6A396B60}"/>
              </a:ext>
            </a:extLst>
          </p:cNvPr>
          <p:cNvSpPr/>
          <p:nvPr/>
        </p:nvSpPr>
        <p:spPr>
          <a:xfrm>
            <a:off x="228599" y="817125"/>
            <a:ext cx="11375573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同一基本尺寸轴的表面有多个孔与之结合，或同一基本尺孔的表面有多个轴与之结合，而要求不同的配合性质时，应视具体结构，分析确定适宜的基准制。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3601E9-AEC3-4AEA-A546-7EDCE7C9D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pic>
        <p:nvPicPr>
          <p:cNvPr id="59394" name="Picture 2">
            <a:extLst>
              <a:ext uri="{FF2B5EF4-FFF2-40B4-BE49-F238E27FC236}">
                <a16:creationId xmlns:a16="http://schemas.microsoft.com/office/drawing/2014/main" id="{9FA0533C-F84E-44B5-B75C-772F5AE4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1779" r="5272" b="2332"/>
          <a:stretch>
            <a:fillRect/>
          </a:stretch>
        </p:blipFill>
        <p:spPr bwMode="auto">
          <a:xfrm>
            <a:off x="97971" y="1747401"/>
            <a:ext cx="4288971" cy="491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4">
            <a:extLst>
              <a:ext uri="{FF2B5EF4-FFF2-40B4-BE49-F238E27FC236}">
                <a16:creationId xmlns:a16="http://schemas.microsoft.com/office/drawing/2014/main" id="{1CA6F283-C138-4F7C-AA2C-E6DBC55D9C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664" y="1608899"/>
            <a:ext cx="4727122" cy="5030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注: 线形(带强调线) 4">
            <a:extLst>
              <a:ext uri="{FF2B5EF4-FFF2-40B4-BE49-F238E27FC236}">
                <a16:creationId xmlns:a16="http://schemas.microsoft.com/office/drawing/2014/main" id="{C1A50052-BFDA-44AE-9CE1-56DB6A742F3E}"/>
              </a:ext>
            </a:extLst>
          </p:cNvPr>
          <p:cNvSpPr/>
          <p:nvPr/>
        </p:nvSpPr>
        <p:spPr>
          <a:xfrm>
            <a:off x="4606019" y="2138233"/>
            <a:ext cx="2424793" cy="1235767"/>
          </a:xfrm>
          <a:prstGeom prst="accentCallout1">
            <a:avLst>
              <a:gd name="adj1" fmla="val 19572"/>
              <a:gd name="adj2" fmla="val -3305"/>
              <a:gd name="adj3" fmla="val 141334"/>
              <a:gd name="adj4" fmla="val -12156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轴与齿轮孔配合①处要求过渡配合</a:t>
            </a:r>
            <a:r>
              <a:rPr lang="en-US" altLang="zh-CN" dirty="0"/>
              <a:t>(</a:t>
            </a:r>
            <a:r>
              <a:rPr lang="zh-CN" altLang="en-US" dirty="0"/>
              <a:t>保证定心精度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</a:p>
        </p:txBody>
      </p:sp>
      <p:sp>
        <p:nvSpPr>
          <p:cNvPr id="18" name="标注: 线形(带强调线) 17">
            <a:extLst>
              <a:ext uri="{FF2B5EF4-FFF2-40B4-BE49-F238E27FC236}">
                <a16:creationId xmlns:a16="http://schemas.microsoft.com/office/drawing/2014/main" id="{FD8EE115-B77A-4ECE-B473-65A0A9676537}"/>
              </a:ext>
            </a:extLst>
          </p:cNvPr>
          <p:cNvSpPr/>
          <p:nvPr/>
        </p:nvSpPr>
        <p:spPr>
          <a:xfrm>
            <a:off x="4703988" y="5403275"/>
            <a:ext cx="2424793" cy="1235767"/>
          </a:xfrm>
          <a:prstGeom prst="accentCallout1">
            <a:avLst>
              <a:gd name="adj1" fmla="val 18750"/>
              <a:gd name="adj2" fmla="val -2886"/>
              <a:gd name="adj3" fmla="val -109248"/>
              <a:gd name="adj4" fmla="val -100405"/>
            </a:avLst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轴与档环的配合②处要求间隙配合</a:t>
            </a:r>
            <a:r>
              <a:rPr lang="en-US" altLang="zh-CN" dirty="0"/>
              <a:t>(</a:t>
            </a:r>
            <a:r>
              <a:rPr lang="zh-CN" altLang="en-US" dirty="0"/>
              <a:t>便于装拆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6" name="思想气泡: 云 5">
            <a:extLst>
              <a:ext uri="{FF2B5EF4-FFF2-40B4-BE49-F238E27FC236}">
                <a16:creationId xmlns:a16="http://schemas.microsoft.com/office/drawing/2014/main" id="{9F5DC91B-387D-4DF1-8152-F7193D5A1C2A}"/>
              </a:ext>
            </a:extLst>
          </p:cNvPr>
          <p:cNvSpPr/>
          <p:nvPr/>
        </p:nvSpPr>
        <p:spPr>
          <a:xfrm>
            <a:off x="4067175" y="3526281"/>
            <a:ext cx="3309257" cy="1553306"/>
          </a:xfrm>
          <a:prstGeom prst="cloudCallout">
            <a:avLst>
              <a:gd name="adj1" fmla="val 54825"/>
              <a:gd name="adj2" fmla="val 82123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C00000"/>
                </a:solidFill>
              </a:rPr>
              <a:t>要视具体情况，考虑结构及加工与装配的经济性，来规定基准制。</a:t>
            </a:r>
          </a:p>
        </p:txBody>
      </p:sp>
    </p:spTree>
    <p:extLst>
      <p:ext uri="{BB962C8B-B14F-4D97-AF65-F5344CB8AC3E}">
        <p14:creationId xmlns:p14="http://schemas.microsoft.com/office/powerpoint/2010/main" val="206297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8618" name="Picture 10">
            <a:extLst>
              <a:ext uri="{FF2B5EF4-FFF2-40B4-BE49-F238E27FC236}">
                <a16:creationId xmlns:a16="http://schemas.microsoft.com/office/drawing/2014/main" id="{7C85B316-2CAD-4326-864C-DC231349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370" y="2381024"/>
            <a:ext cx="7918450" cy="3740150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8619" name="Rectangle 11">
            <a:extLst>
              <a:ext uri="{FF2B5EF4-FFF2-40B4-BE49-F238E27FC236}">
                <a16:creationId xmlns:a16="http://schemas.microsoft.com/office/drawing/2014/main" id="{CB5BBB98-D0EA-440B-BC50-AD3AE075D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04433" y="2669950"/>
            <a:ext cx="7921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4000" b="1">
                <a:solidFill>
                  <a:schemeClr val="hlink"/>
                </a:solidFill>
                <a:latin typeface="Tahoma" panose="020B0604030504040204" pitchFamily="34" charset="0"/>
              </a:rPr>
              <a:t>？</a:t>
            </a:r>
          </a:p>
        </p:txBody>
      </p:sp>
      <p:sp>
        <p:nvSpPr>
          <p:cNvPr id="708620" name="Rectangle 12">
            <a:extLst>
              <a:ext uri="{FF2B5EF4-FFF2-40B4-BE49-F238E27FC236}">
                <a16:creationId xmlns:a16="http://schemas.microsoft.com/office/drawing/2014/main" id="{409E87E6-DA55-4157-B3EF-7722B3733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4745" y="2409599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Tahoma" panose="020B0604030504040204" pitchFamily="34" charset="0"/>
                <a:ea typeface="方正隶书简体" pitchFamily="2" charset="-122"/>
              </a:rPr>
              <a:t>基轴制</a:t>
            </a:r>
          </a:p>
        </p:txBody>
      </p:sp>
      <p:sp>
        <p:nvSpPr>
          <p:cNvPr id="708621" name="Rectangle 13">
            <a:extLst>
              <a:ext uri="{FF2B5EF4-FFF2-40B4-BE49-F238E27FC236}">
                <a16:creationId xmlns:a16="http://schemas.microsoft.com/office/drawing/2014/main" id="{F26E5FAA-8AF1-4A77-B14B-DA672195E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79332" y="4254274"/>
            <a:ext cx="1098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Tahoma" panose="020B0604030504040204" pitchFamily="34" charset="0"/>
                <a:ea typeface="隶书" panose="02010509060101010101" pitchFamily="49" charset="-122"/>
              </a:rPr>
              <a:t>基孔制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F3601E9-AEC3-4AEA-A546-7EDCE7C9DD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E1D73A7-E47A-42A9-8F65-6FF8A81311EC}"/>
              </a:ext>
            </a:extLst>
          </p:cNvPr>
          <p:cNvSpPr/>
          <p:nvPr/>
        </p:nvSpPr>
        <p:spPr>
          <a:xfrm>
            <a:off x="228599" y="817125"/>
            <a:ext cx="11375573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同一基本尺寸轴的表面有多个孔与之结合，或同一基本尺孔的表面有多个轴与之结合，而要求不同的配合性质时，应视具体结构，分析确定适宜的基准制。</a:t>
            </a:r>
          </a:p>
        </p:txBody>
      </p:sp>
      <p:sp>
        <p:nvSpPr>
          <p:cNvPr id="2" name="太阳形 1">
            <a:extLst>
              <a:ext uri="{FF2B5EF4-FFF2-40B4-BE49-F238E27FC236}">
                <a16:creationId xmlns:a16="http://schemas.microsoft.com/office/drawing/2014/main" id="{2212DAAA-F988-409A-94ED-20D54DF44588}"/>
              </a:ext>
            </a:extLst>
          </p:cNvPr>
          <p:cNvSpPr/>
          <p:nvPr/>
        </p:nvSpPr>
        <p:spPr>
          <a:xfrm>
            <a:off x="-177422" y="4482874"/>
            <a:ext cx="1678675" cy="1387475"/>
          </a:xfrm>
          <a:prstGeom prst="su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37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8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8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8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86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86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086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08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619" grpId="0"/>
      <p:bldP spid="708620" grpId="0"/>
      <p:bldP spid="70862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3">
            <a:extLst>
              <a:ext uri="{FF2B5EF4-FFF2-40B4-BE49-F238E27FC236}">
                <a16:creationId xmlns:a16="http://schemas.microsoft.com/office/drawing/2014/main" id="{242A53C8-244E-415E-87A7-139F0655EB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47271" y="1926771"/>
            <a:ext cx="7618812" cy="4561114"/>
          </a:xfrm>
        </p:spPr>
        <p:txBody>
          <a:bodyPr>
            <a:normAutofit fontScale="85000"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选择方法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b="1" dirty="0"/>
              <a:t>类比法、计算法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基本原则：</a:t>
            </a:r>
          </a:p>
          <a:p>
            <a:pPr lvl="1"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在满足使用要求的前提下，考虑工艺的可能性尽量采用低的公差等级。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公差等级的应用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800" b="1" dirty="0"/>
              <a:t>类比法需考虑的问题</a:t>
            </a:r>
          </a:p>
        </p:txBody>
      </p:sp>
      <p:sp>
        <p:nvSpPr>
          <p:cNvPr id="71683" name="Text Box 5">
            <a:extLst>
              <a:ext uri="{FF2B5EF4-FFF2-40B4-BE49-F238E27FC236}">
                <a16:creationId xmlns:a16="http://schemas.microsoft.com/office/drawing/2014/main" id="{D0688C37-5F23-4935-B434-555C589EE3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9400" y="1055008"/>
            <a:ext cx="7448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（二）、标准公差等级的选择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EF2AD7F-7560-49EA-892C-461A671E1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pic>
        <p:nvPicPr>
          <p:cNvPr id="5" name="Picture 22">
            <a:extLst>
              <a:ext uri="{FF2B5EF4-FFF2-40B4-BE49-F238E27FC236}">
                <a16:creationId xmlns:a16="http://schemas.microsoft.com/office/drawing/2014/main" id="{D1E59B1C-27C2-43EE-B997-66E1349CC0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348537" y="874713"/>
            <a:ext cx="4843463" cy="2911475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 type="none" w="med" len="lg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B7E7A2B8-2FDF-489B-907A-863C04B1D1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32595" y="979716"/>
            <a:ext cx="6430962" cy="457200"/>
          </a:xfrm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zh-CN" altLang="en-US" sz="2400" dirty="0"/>
              <a:t>标准公差等级的应用范围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2707" name="Picture 3" descr="L1">
            <a:extLst>
              <a:ext uri="{FF2B5EF4-FFF2-40B4-BE49-F238E27FC236}">
                <a16:creationId xmlns:a16="http://schemas.microsoft.com/office/drawing/2014/main" id="{BD4ED5A1-3767-40D4-9C66-F3639DB60D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05" b="29085"/>
          <a:stretch>
            <a:fillRect/>
          </a:stretch>
        </p:blipFill>
        <p:spPr bwMode="auto">
          <a:xfrm>
            <a:off x="1399042" y="1500982"/>
            <a:ext cx="9517984" cy="5283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154615D-7424-4B45-B05A-4A6D386D825C}"/>
              </a:ext>
            </a:extLst>
          </p:cNvPr>
          <p:cNvCxnSpPr>
            <a:cxnSpLocks/>
          </p:cNvCxnSpPr>
          <p:nvPr/>
        </p:nvCxnSpPr>
        <p:spPr>
          <a:xfrm>
            <a:off x="2188029" y="2351314"/>
            <a:ext cx="1012371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2E7C3F0-AD30-4763-B7DD-5A833D7C633B}"/>
              </a:ext>
            </a:extLst>
          </p:cNvPr>
          <p:cNvCxnSpPr>
            <a:cxnSpLocks/>
          </p:cNvCxnSpPr>
          <p:nvPr/>
        </p:nvCxnSpPr>
        <p:spPr>
          <a:xfrm>
            <a:off x="3048000" y="2895600"/>
            <a:ext cx="14478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F93D5AF9-047B-49AE-B904-688CC8FA55FA}"/>
              </a:ext>
            </a:extLst>
          </p:cNvPr>
          <p:cNvCxnSpPr>
            <a:cxnSpLocks/>
          </p:cNvCxnSpPr>
          <p:nvPr/>
        </p:nvCxnSpPr>
        <p:spPr>
          <a:xfrm>
            <a:off x="4833257" y="3603172"/>
            <a:ext cx="10776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C63AC29-A443-4E6D-AB5E-A39AAA6CCDA3}"/>
              </a:ext>
            </a:extLst>
          </p:cNvPr>
          <p:cNvCxnSpPr>
            <a:cxnSpLocks/>
          </p:cNvCxnSpPr>
          <p:nvPr/>
        </p:nvCxnSpPr>
        <p:spPr>
          <a:xfrm>
            <a:off x="3483428" y="4267200"/>
            <a:ext cx="15348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6F6D448-73A5-404E-A229-9804C0CFBEC6}"/>
              </a:ext>
            </a:extLst>
          </p:cNvPr>
          <p:cNvCxnSpPr>
            <a:cxnSpLocks/>
          </p:cNvCxnSpPr>
          <p:nvPr/>
        </p:nvCxnSpPr>
        <p:spPr>
          <a:xfrm>
            <a:off x="4833257" y="4931228"/>
            <a:ext cx="364671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D33FCF2F-6198-4A2C-8292-422CE5F0A77C}"/>
              </a:ext>
            </a:extLst>
          </p:cNvPr>
          <p:cNvCxnSpPr>
            <a:cxnSpLocks/>
          </p:cNvCxnSpPr>
          <p:nvPr/>
        </p:nvCxnSpPr>
        <p:spPr>
          <a:xfrm>
            <a:off x="7903029" y="5617029"/>
            <a:ext cx="273231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CFD3B64-B278-4DEA-B487-AD43B3DB67F6}"/>
              </a:ext>
            </a:extLst>
          </p:cNvPr>
          <p:cNvCxnSpPr>
            <a:cxnSpLocks/>
          </p:cNvCxnSpPr>
          <p:nvPr/>
        </p:nvCxnSpPr>
        <p:spPr>
          <a:xfrm>
            <a:off x="6096000" y="6313714"/>
            <a:ext cx="2830286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2">
            <a:extLst>
              <a:ext uri="{FF2B5EF4-FFF2-40B4-BE49-F238E27FC236}">
                <a16:creationId xmlns:a16="http://schemas.microsoft.com/office/drawing/2014/main" id="{1085EFA9-67C5-4345-AF61-43C8C942C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B7E7A2B8-2FDF-489B-907A-863C04B1D16F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69309" y="1153888"/>
            <a:ext cx="6430962" cy="457200"/>
          </a:xfrm>
        </p:spPr>
        <p:txBody>
          <a:bodyPr anchor="b">
            <a:normAutofit/>
          </a:bodyPr>
          <a:lstStyle/>
          <a:p>
            <a:pPr algn="l"/>
            <a:r>
              <a:rPr lang="zh-CN" altLang="en-US" sz="2400" dirty="0"/>
              <a:t>各种加工方法的加工精度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085EFA9-67C5-4345-AF61-43C8C942C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DFC6796F-20A7-46CF-A818-45E520BCF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477" y="12939"/>
            <a:ext cx="7266894" cy="6832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8946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>
            <a:extLst>
              <a:ext uri="{FF2B5EF4-FFF2-40B4-BE49-F238E27FC236}">
                <a16:creationId xmlns:a16="http://schemas.microsoft.com/office/drawing/2014/main" id="{E64F96FD-F22A-48D0-BA16-C6E71033F53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259896" y="861426"/>
            <a:ext cx="7762875" cy="609600"/>
          </a:xfrm>
        </p:spPr>
        <p:txBody>
          <a:bodyPr anchor="b">
            <a:normAutofit fontScale="90000"/>
          </a:bodyPr>
          <a:lstStyle/>
          <a:p>
            <a:pPr algn="l" eaLnBrk="1" hangingPunct="1"/>
            <a:r>
              <a:rPr lang="zh-CN" altLang="en-US" sz="2400" dirty="0">
                <a:latin typeface="宋体" panose="02010600030101010101" pitchFamily="2" charset="-122"/>
              </a:rPr>
              <a:t>配合</a:t>
            </a:r>
            <a:r>
              <a:rPr lang="en-US" altLang="zh-CN" sz="2400" dirty="0">
                <a:latin typeface="宋体" panose="02010600030101010101" pitchFamily="2" charset="-122"/>
              </a:rPr>
              <a:t>IT5</a:t>
            </a:r>
            <a:r>
              <a:rPr lang="zh-CN" altLang="en-US" sz="2400" dirty="0">
                <a:latin typeface="宋体" panose="02010600030101010101" pitchFamily="2" charset="-122"/>
              </a:rPr>
              <a:t>至</a:t>
            </a:r>
            <a:r>
              <a:rPr lang="en-US" altLang="zh-CN" sz="2400" dirty="0">
                <a:latin typeface="宋体" panose="02010600030101010101" pitchFamily="2" charset="-122"/>
              </a:rPr>
              <a:t>IT13</a:t>
            </a:r>
            <a:r>
              <a:rPr lang="zh-CN" altLang="en-US" sz="2400" dirty="0">
                <a:latin typeface="宋体" panose="02010600030101010101" pitchFamily="2" charset="-122"/>
              </a:rPr>
              <a:t>级的应用举例（尺寸≤</a:t>
            </a:r>
            <a:r>
              <a:rPr lang="en-US" altLang="zh-CN" sz="2400" dirty="0">
                <a:latin typeface="宋体" panose="02010600030101010101" pitchFamily="2" charset="-122"/>
              </a:rPr>
              <a:t>500mm</a:t>
            </a:r>
            <a:r>
              <a:rPr lang="zh-CN" altLang="en-US" sz="2400" dirty="0">
                <a:latin typeface="宋体" panose="02010600030101010101" pitchFamily="2" charset="-122"/>
              </a:rPr>
              <a:t>）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73731" name="Picture 3" descr="L4">
            <a:extLst>
              <a:ext uri="{FF2B5EF4-FFF2-40B4-BE49-F238E27FC236}">
                <a16:creationId xmlns:a16="http://schemas.microsoft.com/office/drawing/2014/main" id="{BD199CAE-05CF-455C-BD32-E5D188F4BF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92" r="21997" b="26360"/>
          <a:stretch/>
        </p:blipFill>
        <p:spPr bwMode="auto">
          <a:xfrm>
            <a:off x="1828803" y="1439822"/>
            <a:ext cx="9067798" cy="5334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左大括号 1">
            <a:extLst>
              <a:ext uri="{FF2B5EF4-FFF2-40B4-BE49-F238E27FC236}">
                <a16:creationId xmlns:a16="http://schemas.microsoft.com/office/drawing/2014/main" id="{25067079-E7EF-4815-8409-59870158072F}"/>
              </a:ext>
            </a:extLst>
          </p:cNvPr>
          <p:cNvSpPr/>
          <p:nvPr/>
        </p:nvSpPr>
        <p:spPr>
          <a:xfrm>
            <a:off x="1447800" y="2111829"/>
            <a:ext cx="381003" cy="1981200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左大括号 5">
            <a:extLst>
              <a:ext uri="{FF2B5EF4-FFF2-40B4-BE49-F238E27FC236}">
                <a16:creationId xmlns:a16="http://schemas.microsoft.com/office/drawing/2014/main" id="{86C490D6-9AC8-44AF-B5D2-39B5C0F0844E}"/>
              </a:ext>
            </a:extLst>
          </p:cNvPr>
          <p:cNvSpPr/>
          <p:nvPr/>
        </p:nvSpPr>
        <p:spPr>
          <a:xfrm>
            <a:off x="1006921" y="4093029"/>
            <a:ext cx="381003" cy="1317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7C498528-4299-459A-8EB8-4927711C0D48}"/>
              </a:ext>
            </a:extLst>
          </p:cNvPr>
          <p:cNvSpPr/>
          <p:nvPr/>
        </p:nvSpPr>
        <p:spPr>
          <a:xfrm>
            <a:off x="483731" y="5457571"/>
            <a:ext cx="381003" cy="1317171"/>
          </a:xfrm>
          <a:prstGeom prst="leftBrac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A585017-79F2-47E2-A63C-4C670ED1E5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>
            <a:extLst>
              <a:ext uri="{FF2B5EF4-FFF2-40B4-BE49-F238E27FC236}">
                <a16:creationId xmlns:a16="http://schemas.microsoft.com/office/drawing/2014/main" id="{1AD81C4A-E8F9-4653-A568-018BEB552C2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71070" y="1704748"/>
            <a:ext cx="10408557" cy="4772251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宋体" panose="02010600030101010101" pitchFamily="2" charset="-122"/>
              </a:rPr>
              <a:t>同一配合中孔与轴的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工艺等价性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3200" b="1" dirty="0">
                <a:solidFill>
                  <a:srgbClr val="7030A0"/>
                </a:solidFill>
                <a:latin typeface="宋体" panose="02010600030101010101" pitchFamily="2" charset="-122"/>
              </a:rPr>
              <a:t>孔与高一等级的轴相配合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IT≤8</a:t>
            </a:r>
            <a:r>
              <a:rPr lang="zh-CN" altLang="en-US" sz="2800" b="1" dirty="0">
                <a:latin typeface="宋体" panose="02010600030101010101" pitchFamily="2" charset="-122"/>
              </a:rPr>
              <a:t>的间隙、过渡配合</a:t>
            </a:r>
          </a:p>
          <a:p>
            <a:pPr lvl="2" eaLnBrk="1" hangingPunct="1">
              <a:lnSpc>
                <a:spcPct val="150000"/>
              </a:lnSpc>
            </a:pPr>
            <a:r>
              <a:rPr lang="en-US" altLang="zh-CN" sz="2800" b="1" dirty="0">
                <a:latin typeface="宋体" panose="02010600030101010101" pitchFamily="2" charset="-122"/>
              </a:rPr>
              <a:t>IT ≤7</a:t>
            </a:r>
            <a:r>
              <a:rPr lang="zh-CN" altLang="en-US" sz="2800" b="1" dirty="0">
                <a:latin typeface="宋体" panose="02010600030101010101" pitchFamily="2" charset="-122"/>
              </a:rPr>
              <a:t>的过盈配合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宋体" panose="02010600030101010101" pitchFamily="2" charset="-122"/>
              </a:rPr>
              <a:t>相配件或相关件的结构或精度</a:t>
            </a:r>
          </a:p>
          <a:p>
            <a:pPr lvl="1" eaLnBrk="1" hangingPunct="1">
              <a:lnSpc>
                <a:spcPct val="150000"/>
              </a:lnSpc>
            </a:pPr>
            <a:r>
              <a:rPr lang="zh-CN" altLang="en-US" sz="3600" b="1" dirty="0">
                <a:latin typeface="宋体" panose="02010600030101010101" pitchFamily="2" charset="-122"/>
              </a:rPr>
              <a:t>齿轮、滚动轴承</a:t>
            </a:r>
          </a:p>
        </p:txBody>
      </p:sp>
      <p:sp>
        <p:nvSpPr>
          <p:cNvPr id="74756" name="Text Box 9">
            <a:extLst>
              <a:ext uri="{FF2B5EF4-FFF2-40B4-BE49-F238E27FC236}">
                <a16:creationId xmlns:a16="http://schemas.microsoft.com/office/drawing/2014/main" id="{1AE19897-DECD-42F2-994A-6D6BBE42A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77" y="1004436"/>
            <a:ext cx="4953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类比法需考虑的问题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D2B402D-5687-4668-AA0E-85E67B646B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>
            <a:extLst>
              <a:ext uri="{FF2B5EF4-FFF2-40B4-BE49-F238E27FC236}">
                <a16:creationId xmlns:a16="http://schemas.microsoft.com/office/drawing/2014/main" id="{D85ADAA1-F420-4AA3-8688-6D0B013DA9A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46957" y="1698172"/>
            <a:ext cx="11898086" cy="45720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配合性质与加工成本。</a:t>
            </a:r>
          </a:p>
          <a:p>
            <a:pPr lvl="1"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</a:rPr>
              <a:t>过盈、过渡和较紧的间隙配合：</a:t>
            </a:r>
          </a:p>
          <a:p>
            <a:pPr lvl="2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轴≤</a:t>
            </a:r>
            <a:r>
              <a:rPr lang="en-US" altLang="zh-CN" b="1" dirty="0">
                <a:latin typeface="宋体" panose="02010600030101010101" pitchFamily="2" charset="-122"/>
              </a:rPr>
              <a:t>IT7</a:t>
            </a:r>
            <a:r>
              <a:rPr lang="zh-CN" altLang="en-US" b="1" dirty="0">
                <a:latin typeface="宋体" panose="02010600030101010101" pitchFamily="2" charset="-122"/>
              </a:rPr>
              <a:t>，孔≤</a:t>
            </a:r>
            <a:r>
              <a:rPr lang="en-US" altLang="zh-CN" b="1" dirty="0">
                <a:latin typeface="宋体" panose="02010600030101010101" pitchFamily="2" charset="-122"/>
              </a:rPr>
              <a:t>IT8</a:t>
            </a:r>
          </a:p>
          <a:p>
            <a:pPr lvl="1" eaLnBrk="1" hangingPunct="1">
              <a:lnSpc>
                <a:spcPct val="150000"/>
              </a:lnSpc>
              <a:buFontTx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——</a:t>
            </a:r>
            <a:r>
              <a:rPr lang="zh-CN" altLang="en-US" sz="2400" b="1" dirty="0">
                <a:latin typeface="宋体" panose="02010600030101010101" pitchFamily="2" charset="-122"/>
              </a:rPr>
              <a:t>大间隙配合：</a:t>
            </a:r>
          </a:p>
          <a:p>
            <a:pPr lvl="2" eaLnBrk="1" hangingPunct="1"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宋体" panose="02010600030101010101" pitchFamily="2" charset="-122"/>
              </a:rPr>
              <a:t>孔，轴≥</a:t>
            </a:r>
            <a:r>
              <a:rPr lang="en-US" altLang="zh-CN" b="1" dirty="0">
                <a:latin typeface="宋体" panose="02010600030101010101" pitchFamily="2" charset="-122"/>
              </a:rPr>
              <a:t>IT9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</a:rPr>
              <a:t>大间隙配合中，当配合精度要求不高，为降低成本，允许相配合零件的公差等级相差</a:t>
            </a:r>
            <a:r>
              <a:rPr lang="en-US" altLang="zh-CN" sz="2400" b="1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～</a:t>
            </a:r>
            <a:r>
              <a:rPr lang="en-US" altLang="zh-CN" sz="2400" b="1" dirty="0">
                <a:latin typeface="宋体" panose="02010600030101010101" pitchFamily="2" charset="-122"/>
              </a:rPr>
              <a:t>3</a:t>
            </a:r>
            <a:r>
              <a:rPr lang="zh-CN" altLang="en-US" sz="2400" b="1" dirty="0">
                <a:latin typeface="宋体" panose="02010600030101010101" pitchFamily="2" charset="-122"/>
              </a:rPr>
              <a:t>级。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F3C3D932-CEFD-4890-81EE-DF86EF6689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77" y="1004436"/>
            <a:ext cx="4953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类比法需考虑的问题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7AE6B0B8-D159-48E2-96CD-744518DC5E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Text Box 2">
            <a:extLst>
              <a:ext uri="{FF2B5EF4-FFF2-40B4-BE49-F238E27FC236}">
                <a16:creationId xmlns:a16="http://schemas.microsoft.com/office/drawing/2014/main" id="{88889498-71C6-4B5D-8E3D-2995907AF2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1357" y="1937657"/>
            <a:ext cx="10069286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原则：主要考虑</a:t>
            </a:r>
            <a:r>
              <a:rPr kumimoji="1"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满足使用要求</a:t>
            </a: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选择方法： 计算法、类比法和试验法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考虑因素：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    （</a:t>
            </a:r>
            <a:r>
              <a:rPr lang="en-US" altLang="zh-CN" b="1" dirty="0">
                <a:solidFill>
                  <a:srgbClr val="000000"/>
                </a:solidFill>
              </a:rPr>
              <a:t>1</a:t>
            </a:r>
            <a:r>
              <a:rPr lang="zh-CN" altLang="en-US" b="1" dirty="0">
                <a:solidFill>
                  <a:srgbClr val="000000"/>
                </a:solidFill>
              </a:rPr>
              <a:t>）各种基本偏差形成配合的特点</a:t>
            </a:r>
          </a:p>
          <a:p>
            <a:pPr lvl="2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                 </a:t>
            </a:r>
            <a:r>
              <a:rPr lang="en-US" altLang="zh-CN" sz="2800" b="1" dirty="0">
                <a:solidFill>
                  <a:srgbClr val="000000"/>
                </a:solidFill>
              </a:rPr>
              <a:t>——</a:t>
            </a:r>
            <a:r>
              <a:rPr lang="zh-CN" altLang="en-US" sz="2800" b="1" dirty="0">
                <a:solidFill>
                  <a:srgbClr val="000000"/>
                </a:solidFill>
              </a:rPr>
              <a:t>间隙配合、过渡配合、过盈配合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    （</a:t>
            </a:r>
            <a:r>
              <a:rPr lang="en-US" altLang="zh-CN" b="1" dirty="0">
                <a:solidFill>
                  <a:srgbClr val="000000"/>
                </a:solidFill>
              </a:rPr>
              <a:t>2</a:t>
            </a:r>
            <a:r>
              <a:rPr lang="zh-CN" altLang="en-US" b="1" dirty="0">
                <a:solidFill>
                  <a:srgbClr val="000000"/>
                </a:solidFill>
              </a:rPr>
              <a:t>）配合件的工作情况</a:t>
            </a:r>
          </a:p>
          <a:p>
            <a:pPr lvl="1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b="1" dirty="0">
                <a:solidFill>
                  <a:srgbClr val="000000"/>
                </a:solidFill>
              </a:rPr>
              <a:t>        （</a:t>
            </a:r>
            <a:r>
              <a:rPr lang="en-US" altLang="zh-CN" b="1" dirty="0">
                <a:solidFill>
                  <a:srgbClr val="000000"/>
                </a:solidFill>
              </a:rPr>
              <a:t>3</a:t>
            </a:r>
            <a:r>
              <a:rPr lang="zh-CN" altLang="en-US" b="1" dirty="0">
                <a:solidFill>
                  <a:srgbClr val="000000"/>
                </a:solidFill>
              </a:rPr>
              <a:t>）配合件的生产情况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kumimoji="1" lang="en-US" altLang="zh-CN" sz="2800" b="1" dirty="0">
              <a:solidFill>
                <a:srgbClr val="000000"/>
              </a:solidFill>
              <a:latin typeface="宋体" panose="02010600030101010101" pitchFamily="2" charset="-122"/>
            </a:endParaRPr>
          </a:p>
        </p:txBody>
      </p:sp>
      <p:sp>
        <p:nvSpPr>
          <p:cNvPr id="76803" name="Text Box 11">
            <a:extLst>
              <a:ext uri="{FF2B5EF4-FFF2-40B4-BE49-F238E27FC236}">
                <a16:creationId xmlns:a16="http://schemas.microsoft.com/office/drawing/2014/main" id="{99DFFC9A-1807-4429-A43C-3F9BC2B71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055462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（三）、</a:t>
            </a:r>
            <a:r>
              <a:rPr kumimoji="1"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配合种类的选择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FFEB6F-CBE5-49A3-B979-243092E04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>
            <a:extLst>
              <a:ext uri="{FF2B5EF4-FFF2-40B4-BE49-F238E27FC236}">
                <a16:creationId xmlns:a16="http://schemas.microsoft.com/office/drawing/2014/main" id="{42944AAB-DBAA-43A2-82B2-F8AD1B71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0729" y="1506275"/>
            <a:ext cx="2376487" cy="45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组装条件？</a:t>
            </a:r>
          </a:p>
        </p:txBody>
      </p:sp>
      <p:pic>
        <p:nvPicPr>
          <p:cNvPr id="3" name="Picture 12" descr="201011~1">
            <a:extLst>
              <a:ext uri="{FF2B5EF4-FFF2-40B4-BE49-F238E27FC236}">
                <a16:creationId xmlns:a16="http://schemas.microsoft.com/office/drawing/2014/main" id="{FD328187-1826-46B3-8898-2C7ECA8B2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3" r="1817" b="23128"/>
          <a:stretch>
            <a:fillRect/>
          </a:stretch>
        </p:blipFill>
        <p:spPr bwMode="auto">
          <a:xfrm>
            <a:off x="2953754" y="2219324"/>
            <a:ext cx="2378075" cy="213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13">
            <a:extLst>
              <a:ext uri="{FF2B5EF4-FFF2-40B4-BE49-F238E27FC236}">
                <a16:creationId xmlns:a16="http://schemas.microsoft.com/office/drawing/2014/main" id="{BCA028A1-143B-4436-8378-D898D7158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9594" y="4413772"/>
            <a:ext cx="1439863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孔径为</a:t>
            </a: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D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9BB22E1D-5A6D-4C5E-9CFA-3B9CC0F03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6021" y="5343143"/>
            <a:ext cx="2016125" cy="525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、合理条件</a:t>
            </a: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3C2D0232-2C3A-4F52-B8FF-205BBA3A2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586" y="2302549"/>
            <a:ext cx="2089150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、必要条件</a:t>
            </a:r>
            <a:endParaRPr lang="zh-CN" altLang="en-US" sz="2400" u="sng" dirty="0">
              <a:solidFill>
                <a:srgbClr val="0000FF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AE32991C-697A-4487-AB30-2B55293D04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602" y="4413772"/>
            <a:ext cx="1295400" cy="50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轴径为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d</a:t>
            </a:r>
          </a:p>
        </p:txBody>
      </p:sp>
      <p:sp>
        <p:nvSpPr>
          <p:cNvPr id="8" name="Rectangle 19">
            <a:extLst>
              <a:ext uri="{FF2B5EF4-FFF2-40B4-BE49-F238E27FC236}">
                <a16:creationId xmlns:a16="http://schemas.microsoft.com/office/drawing/2014/main" id="{1308ACFA-7ACF-4CE7-BB1A-24B5A47C0D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5811" y="2302549"/>
            <a:ext cx="10795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D=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d</a:t>
            </a:r>
          </a:p>
        </p:txBody>
      </p:sp>
      <p:sp>
        <p:nvSpPr>
          <p:cNvPr id="9" name="Rectangle 21">
            <a:extLst>
              <a:ext uri="{FF2B5EF4-FFF2-40B4-BE49-F238E27FC236}">
                <a16:creationId xmlns:a16="http://schemas.microsoft.com/office/drawing/2014/main" id="{2B979DA8-3E30-4D94-8060-2242B5877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57684" y="5414581"/>
            <a:ext cx="3348037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间隙和过盈大好小好？</a:t>
            </a:r>
          </a:p>
        </p:txBody>
      </p:sp>
      <p:sp>
        <p:nvSpPr>
          <p:cNvPr id="15" name="Rectangle 28">
            <a:extLst>
              <a:ext uri="{FF2B5EF4-FFF2-40B4-BE49-F238E27FC236}">
                <a16:creationId xmlns:a16="http://schemas.microsoft.com/office/drawing/2014/main" id="{24F950B7-A49F-498F-9FE4-6CC8106D6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586" y="1590866"/>
            <a:ext cx="4105275" cy="433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满足什么条件才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可能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装进？</a:t>
            </a:r>
          </a:p>
        </p:txBody>
      </p:sp>
      <p:sp>
        <p:nvSpPr>
          <p:cNvPr id="17" name="Rectangle 30">
            <a:extLst>
              <a:ext uri="{FF2B5EF4-FFF2-40B4-BE49-F238E27FC236}">
                <a16:creationId xmlns:a16="http://schemas.microsoft.com/office/drawing/2014/main" id="{9E35BB68-3414-4D3E-9CEE-59896B1B1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899" y="2939848"/>
            <a:ext cx="12954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</a:t>
            </a:r>
          </a:p>
        </p:txBody>
      </p:sp>
      <p:sp>
        <p:nvSpPr>
          <p:cNvPr id="18" name="Rectangle 31">
            <a:extLst>
              <a:ext uri="{FF2B5EF4-FFF2-40B4-BE49-F238E27FC236}">
                <a16:creationId xmlns:a16="http://schemas.microsoft.com/office/drawing/2014/main" id="{37BE309D-ABFD-4599-A2ED-FFF15D78E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058" y="2939848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D=25.02</a:t>
            </a:r>
          </a:p>
        </p:txBody>
      </p:sp>
      <p:sp>
        <p:nvSpPr>
          <p:cNvPr id="19" name="Rectangle 32">
            <a:extLst>
              <a:ext uri="{FF2B5EF4-FFF2-40B4-BE49-F238E27FC236}">
                <a16:creationId xmlns:a16="http://schemas.microsoft.com/office/drawing/2014/main" id="{18AC68C4-6763-4B1F-B5E6-778053E721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899" y="3471660"/>
            <a:ext cx="12954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</a:t>
            </a:r>
          </a:p>
        </p:txBody>
      </p:sp>
      <p:sp>
        <p:nvSpPr>
          <p:cNvPr id="20" name="Rectangle 33">
            <a:extLst>
              <a:ext uri="{FF2B5EF4-FFF2-40B4-BE49-F238E27FC236}">
                <a16:creationId xmlns:a16="http://schemas.microsoft.com/office/drawing/2014/main" id="{3A899A77-BE9F-45DD-8EA6-CC87F13BD2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517" y="3471660"/>
            <a:ext cx="25542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D=25.48</a:t>
            </a:r>
          </a:p>
        </p:txBody>
      </p:sp>
      <p:sp>
        <p:nvSpPr>
          <p:cNvPr id="23" name="Rectangle 36">
            <a:extLst>
              <a:ext uri="{FF2B5EF4-FFF2-40B4-BE49-F238E27FC236}">
                <a16:creationId xmlns:a16="http://schemas.microsoft.com/office/drawing/2014/main" id="{62A4D483-F875-44A6-8449-4E6734FE9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057" y="4019349"/>
            <a:ext cx="1785971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D=24.98</a:t>
            </a:r>
          </a:p>
        </p:txBody>
      </p:sp>
      <p:sp>
        <p:nvSpPr>
          <p:cNvPr id="24" name="Rectangle 37">
            <a:extLst>
              <a:ext uri="{FF2B5EF4-FFF2-40B4-BE49-F238E27FC236}">
                <a16:creationId xmlns:a16="http://schemas.microsoft.com/office/drawing/2014/main" id="{27BCF87A-5BDA-48DC-87B1-1B6CA21F8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899" y="4019348"/>
            <a:ext cx="106764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</a:t>
            </a:r>
          </a:p>
        </p:txBody>
      </p:sp>
      <p:sp>
        <p:nvSpPr>
          <p:cNvPr id="25" name="Rectangle 38">
            <a:extLst>
              <a:ext uri="{FF2B5EF4-FFF2-40B4-BE49-F238E27FC236}">
                <a16:creationId xmlns:a16="http://schemas.microsoft.com/office/drawing/2014/main" id="{424821F3-660E-4D5E-AA2E-DE79F6250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899" y="4589261"/>
            <a:ext cx="99621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d=25</a:t>
            </a:r>
          </a:p>
        </p:txBody>
      </p:sp>
      <p:sp>
        <p:nvSpPr>
          <p:cNvPr id="26" name="Rectangle 39">
            <a:extLst>
              <a:ext uri="{FF2B5EF4-FFF2-40B4-BE49-F238E27FC236}">
                <a16:creationId xmlns:a16="http://schemas.microsoft.com/office/drawing/2014/main" id="{105ABAFA-CC9F-4029-A3D8-56E6D8C77D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0058" y="4629872"/>
            <a:ext cx="178597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D=24.58</a:t>
            </a:r>
          </a:p>
        </p:txBody>
      </p:sp>
      <p:sp>
        <p:nvSpPr>
          <p:cNvPr id="29" name="Rectangle 42">
            <a:extLst>
              <a:ext uri="{FF2B5EF4-FFF2-40B4-BE49-F238E27FC236}">
                <a16:creationId xmlns:a16="http://schemas.microsoft.com/office/drawing/2014/main" id="{573EC712-C786-4439-A470-E21B73D3F9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091" y="6235870"/>
            <a:ext cx="50935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满足</a:t>
            </a:r>
            <a:r>
              <a:rPr lang="zh-CN" altLang="en-US" sz="2400" b="1" dirty="0">
                <a:solidFill>
                  <a:schemeClr val="hlink"/>
                </a:solidFill>
                <a:latin typeface="Tahoma" panose="020B0604030504040204" pitchFamily="34" charset="0"/>
                <a:ea typeface="方正隶书简体" pitchFamily="2" charset="-122"/>
              </a:rPr>
              <a:t>必要</a:t>
            </a:r>
            <a:r>
              <a:rPr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及</a:t>
            </a:r>
            <a:r>
              <a:rPr lang="zh-CN" altLang="en-US" sz="2400" b="1" dirty="0">
                <a:solidFill>
                  <a:schemeClr val="hlink"/>
                </a:solidFill>
                <a:latin typeface="Tahoma" panose="020B0604030504040204" pitchFamily="34" charset="0"/>
                <a:ea typeface="方正隶书简体" pitchFamily="2" charset="-122"/>
              </a:rPr>
              <a:t>合理</a:t>
            </a:r>
            <a:r>
              <a:rPr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  <a:ea typeface="方正隶书简体" pitchFamily="2" charset="-122"/>
              </a:rPr>
              <a:t>条件的零件的组装</a:t>
            </a:r>
          </a:p>
        </p:txBody>
      </p:sp>
      <p:sp>
        <p:nvSpPr>
          <p:cNvPr id="32" name="AutoShape 46">
            <a:extLst>
              <a:ext uri="{FF2B5EF4-FFF2-40B4-BE49-F238E27FC236}">
                <a16:creationId xmlns:a16="http://schemas.microsoft.com/office/drawing/2014/main" id="{9D49CA62-349B-4E65-8B92-E547BC5088D9}"/>
              </a:ext>
            </a:extLst>
          </p:cNvPr>
          <p:cNvSpPr>
            <a:spLocks noChangeArrowheads="1"/>
          </p:cNvSpPr>
          <p:nvPr/>
        </p:nvSpPr>
        <p:spPr bwMode="auto">
          <a:xfrm rot="-1279503">
            <a:off x="3817354" y="3011486"/>
            <a:ext cx="976313" cy="288925"/>
          </a:xfrm>
          <a:prstGeom prst="rightArrow">
            <a:avLst>
              <a:gd name="adj1" fmla="val 50000"/>
              <a:gd name="adj2" fmla="val 8447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3" name="AutoShape 47">
            <a:extLst>
              <a:ext uri="{FF2B5EF4-FFF2-40B4-BE49-F238E27FC236}">
                <a16:creationId xmlns:a16="http://schemas.microsoft.com/office/drawing/2014/main" id="{401C58F7-084E-43CE-9FC9-260128353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821" y="3084310"/>
            <a:ext cx="473075" cy="214313"/>
          </a:xfrm>
          <a:prstGeom prst="rightArrow">
            <a:avLst>
              <a:gd name="adj1" fmla="val 50000"/>
              <a:gd name="adj2" fmla="val 55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4" name="AutoShape 48">
            <a:extLst>
              <a:ext uri="{FF2B5EF4-FFF2-40B4-BE49-F238E27FC236}">
                <a16:creationId xmlns:a16="http://schemas.microsoft.com/office/drawing/2014/main" id="{27E79873-FBAD-4D68-B9C0-E69BB27C1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821" y="3616123"/>
            <a:ext cx="473075" cy="214312"/>
          </a:xfrm>
          <a:prstGeom prst="rightArrow">
            <a:avLst>
              <a:gd name="adj1" fmla="val 50000"/>
              <a:gd name="adj2" fmla="val 55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5" name="AutoShape 49">
            <a:extLst>
              <a:ext uri="{FF2B5EF4-FFF2-40B4-BE49-F238E27FC236}">
                <a16:creationId xmlns:a16="http://schemas.microsoft.com/office/drawing/2014/main" id="{961D2888-49CB-4422-8932-983309B0F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66821" y="4163810"/>
            <a:ext cx="473075" cy="214313"/>
          </a:xfrm>
          <a:prstGeom prst="rightArrow">
            <a:avLst>
              <a:gd name="adj1" fmla="val 50000"/>
              <a:gd name="adj2" fmla="val 55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6" name="AutoShape 50">
            <a:extLst>
              <a:ext uri="{FF2B5EF4-FFF2-40B4-BE49-F238E27FC236}">
                <a16:creationId xmlns:a16="http://schemas.microsoft.com/office/drawing/2014/main" id="{A29075B0-D769-4EF4-B8EF-1D8C5E224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25546" y="4744493"/>
            <a:ext cx="473075" cy="214313"/>
          </a:xfrm>
          <a:prstGeom prst="rightArrow">
            <a:avLst>
              <a:gd name="adj1" fmla="val 50000"/>
              <a:gd name="adj2" fmla="val 5518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38" name="Rectangle 52">
            <a:extLst>
              <a:ext uri="{FF2B5EF4-FFF2-40B4-BE49-F238E27FC236}">
                <a16:creationId xmlns:a16="http://schemas.microsoft.com/office/drawing/2014/main" id="{1B26970E-C8B3-4033-8840-01D31A4560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4949" y="2302549"/>
            <a:ext cx="21240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基本尺寸相同</a:t>
            </a:r>
          </a:p>
        </p:txBody>
      </p:sp>
      <p:sp>
        <p:nvSpPr>
          <p:cNvPr id="39" name="Rectangle 53">
            <a:extLst>
              <a:ext uri="{FF2B5EF4-FFF2-40B4-BE49-F238E27FC236}">
                <a16:creationId xmlns:a16="http://schemas.microsoft.com/office/drawing/2014/main" id="{C6620201-D8F7-41B4-9E6D-37205A613B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92602" y="5630481"/>
            <a:ext cx="1152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结 论</a:t>
            </a:r>
          </a:p>
        </p:txBody>
      </p:sp>
      <p:pic>
        <p:nvPicPr>
          <p:cNvPr id="41" name="Picture 10" descr="t01e6797d017b6dd893">
            <a:extLst>
              <a:ext uri="{FF2B5EF4-FFF2-40B4-BE49-F238E27FC236}">
                <a16:creationId xmlns:a16="http://schemas.microsoft.com/office/drawing/2014/main" id="{A7EC44B4-0863-4F12-A9B8-C93916740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1" t="2361" r="62195" b="15764"/>
          <a:stretch>
            <a:fillRect/>
          </a:stretch>
        </p:blipFill>
        <p:spPr bwMode="auto">
          <a:xfrm>
            <a:off x="10409" y="1002594"/>
            <a:ext cx="2286240" cy="395729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 Placeholder 4">
            <a:extLst>
              <a:ext uri="{FF2B5EF4-FFF2-40B4-BE49-F238E27FC236}">
                <a16:creationId xmlns:a16="http://schemas.microsoft.com/office/drawing/2014/main" id="{3B7F7B0C-D8F4-46F4-AD6B-E10E8F1182FA}"/>
              </a:ext>
            </a:extLst>
          </p:cNvPr>
          <p:cNvSpPr txBox="1"/>
          <p:nvPr/>
        </p:nvSpPr>
        <p:spPr>
          <a:xfrm>
            <a:off x="892413" y="90782"/>
            <a:ext cx="8899525" cy="6604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lstStyle/>
          <a:p>
            <a:pPr algn="l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引子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62D3738F-2316-4FE3-B167-3187E72A5753}"/>
              </a:ext>
            </a:extLst>
          </p:cNvPr>
          <p:cNvSpPr/>
          <p:nvPr/>
        </p:nvSpPr>
        <p:spPr>
          <a:xfrm>
            <a:off x="2296649" y="2801505"/>
            <a:ext cx="585668" cy="9640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6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3D93E147-CE06-4E56-A76F-F27E5D89A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66007" y="1868286"/>
            <a:ext cx="12524014" cy="480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A50021"/>
              </a:buClr>
              <a:buSzPct val="75000"/>
              <a:buFont typeface="Wingdings" panose="05000000000000000000" pitchFamily="2" charset="2"/>
              <a:buNone/>
            </a:pPr>
            <a:r>
              <a:rPr kumimoji="1" lang="en-US" altLang="zh-CN" sz="2800" dirty="0">
                <a:solidFill>
                  <a:srgbClr val="000000"/>
                </a:solidFill>
              </a:rPr>
              <a:t>   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工作时有相对运动或虽无相对运动而要求装拆方便的孔 、轴配合，应选用间隙配合。</a:t>
            </a:r>
            <a:r>
              <a:rPr kumimoji="1" lang="zh-CN" altLang="en-US" sz="2400" dirty="0">
                <a:solidFill>
                  <a:srgbClr val="000000"/>
                </a:solidFill>
                <a:latin typeface="宋体" panose="02010600030101010101" pitchFamily="2" charset="-122"/>
              </a:rPr>
              <a:t>              </a:t>
            </a:r>
          </a:p>
        </p:txBody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E886ED44-2D0E-4D17-8467-DFF2FAA179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6" y="3716338"/>
            <a:ext cx="52562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zh-CN" sz="1800">
              <a:solidFill>
                <a:srgbClr val="000000"/>
              </a:solidFill>
            </a:endParaRPr>
          </a:p>
        </p:txBody>
      </p:sp>
      <p:sp>
        <p:nvSpPr>
          <p:cNvPr id="77828" name="Rectangle 4">
            <a:extLst>
              <a:ext uri="{FF2B5EF4-FFF2-40B4-BE49-F238E27FC236}">
                <a16:creationId xmlns:a16="http://schemas.microsoft.com/office/drawing/2014/main" id="{49034436-DA70-4396-9C9C-77E350233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550" y="2458452"/>
            <a:ext cx="11010900" cy="4102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一般工作条件的滑动轴承，可以选用基本偏差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组成的配合，如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H8/f7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相对运动速度较高、支承数目较多可以选用基本偏差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e(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D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E)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所组成的配合，如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H8/e7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对孔、轴仅有轴向相对运动或速度很低，且有对准中心要求的配合，可选用基本偏差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g(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G)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所组成的配合，如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H7/g6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要求装拆方便且无相对运动的孔、轴配合可选用基本偏差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h(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H)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所组成的配合，如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H7/h6 </a:t>
            </a:r>
          </a:p>
        </p:txBody>
      </p:sp>
      <p:sp>
        <p:nvSpPr>
          <p:cNvPr id="77829" name="Text Box 5">
            <a:extLst>
              <a:ext uri="{FF2B5EF4-FFF2-40B4-BE49-F238E27FC236}">
                <a16:creationId xmlns:a16="http://schemas.microsoft.com/office/drawing/2014/main" id="{9007B00E-037E-4FD3-A690-4053959213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230" y="971550"/>
            <a:ext cx="44196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</a:rPr>
              <a:t>间隙配合的选择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03E54FF-A84B-45CA-9DB9-D6692C5C7C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89F9A3A5-3B06-4ABB-A3B4-DDA66D803D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888" y="2077357"/>
            <a:ext cx="1084239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过渡配合最大间隙</a:t>
            </a:r>
            <a:r>
              <a:rPr lang="en-US" altLang="zh-CN" sz="2800" b="1" i="1" dirty="0" err="1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>max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应小，以保证对中性，最大过盈</a:t>
            </a:r>
            <a:r>
              <a:rPr lang="en-US" altLang="zh-CN" sz="2800" b="1" i="1" dirty="0" err="1">
                <a:solidFill>
                  <a:srgbClr val="000000"/>
                </a:solidFill>
                <a:latin typeface="宋体" panose="02010600030101010101" pitchFamily="2" charset="-122"/>
              </a:rPr>
              <a:t>Y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>max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也应小，以保证装拆方便，也就是配合公差</a:t>
            </a:r>
            <a:r>
              <a:rPr lang="en-US" altLang="zh-CN" sz="2800" b="1" i="1" dirty="0" err="1">
                <a:solidFill>
                  <a:srgbClr val="000000"/>
                </a:solidFill>
                <a:latin typeface="宋体" panose="02010600030101010101" pitchFamily="2" charset="-122"/>
              </a:rPr>
              <a:t>T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宋体" panose="02010600030101010101" pitchFamily="2" charset="-122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应该小，因此过渡配合中孔、轴标准公差等级应该较高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(IT5</a:t>
            </a:r>
            <a:r>
              <a:rPr lang="zh-CN" altLang="en-US" sz="3600" b="1" dirty="0">
                <a:solidFill>
                  <a:srgbClr val="000000"/>
                </a:solidFill>
              </a:rPr>
              <a:t>～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IT8)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当对中性要求高、不常拆卸，传递载荷大、冲击和振动大时，应该选用较紧的配合，如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H7/m6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H7/n6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。反之，可以选择较松的配合，如 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H7/js6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lang="en-US" altLang="zh-CN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H7/k6</a:t>
            </a:r>
            <a:r>
              <a:rPr lang="zh-CN" altLang="en-US" sz="2800" b="1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</p:txBody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384D4559-A06F-4E1B-B7C4-BB5104DBFF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8" y="1052739"/>
            <a:ext cx="419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2. </a:t>
            </a:r>
            <a:r>
              <a:rPr lang="zh-CN" altLang="en-US" dirty="0"/>
              <a:t>过渡配合的选择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85C3290-E7D3-468C-ACBB-9CC43A023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1BA03421-9C96-49A4-8F28-A03B3E3EC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58" y="1678359"/>
            <a:ext cx="11254241" cy="5153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对于利用过盈来保证固定或传递载荷的孔、轴配合，应选用过盈配合。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9999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不传递载荷而只以作为定位用的过盈配合，可以选用由基本偏差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r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s(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R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S)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9999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连接件如销、键等传递载荷的配合，可以选用小过盈的基本偏差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r(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P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R)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组成的配合，以增加联结的可靠性。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9999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利用过盈传递载荷的配合，经过计算过盈大小，来选用由基本偏差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u(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T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U)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009999"/>
              </a:buClr>
              <a:buFont typeface="Wingdings" panose="05000000000000000000" pitchFamily="2" charset="2"/>
              <a:buChar char="n"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过盈要求很大时，如基本偏差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y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z(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或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X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Y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、</a:t>
            </a: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Z)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组成的配合，要经过试验证明是否合理可靠。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43AC9E20-3066-4991-9A1D-8FE803DF13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3688" y="1052739"/>
            <a:ext cx="41910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spcBef>
                <a:spcPct val="50000"/>
              </a:spcBef>
              <a:buFontTx/>
              <a:buNone/>
              <a:defRPr sz="28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2. </a:t>
            </a:r>
            <a:r>
              <a:rPr lang="zh-CN" altLang="en-US" dirty="0"/>
              <a:t>过渡配合的选择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CC789E2-585F-4F41-9AE5-9E5AC1746D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Text Box 11">
            <a:extLst>
              <a:ext uri="{FF2B5EF4-FFF2-40B4-BE49-F238E27FC236}">
                <a16:creationId xmlns:a16="http://schemas.microsoft.com/office/drawing/2014/main" id="{99DFFC9A-1807-4429-A43C-3F9BC2B718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055462"/>
            <a:ext cx="457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（三）、</a:t>
            </a:r>
            <a:r>
              <a:rPr kumimoji="1" lang="zh-CN" altLang="en-US" sz="2800" dirty="0">
                <a:solidFill>
                  <a:srgbClr val="000000"/>
                </a:solidFill>
                <a:ea typeface="黑体" panose="02010609060101010101" pitchFamily="49" charset="-122"/>
              </a:rPr>
              <a:t>配合种类的选择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FFEB6F-CBE5-49A3-B979-243092E04B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sp>
        <p:nvSpPr>
          <p:cNvPr id="5" name="Text Box 15">
            <a:extLst>
              <a:ext uri="{FF2B5EF4-FFF2-40B4-BE49-F238E27FC236}">
                <a16:creationId xmlns:a16="http://schemas.microsoft.com/office/drawing/2014/main" id="{B813EE28-7E9D-4E96-B67A-1B7B336004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5689" y="5141377"/>
            <a:ext cx="1800225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能否拆卸：</a:t>
            </a:r>
          </a:p>
        </p:txBody>
      </p:sp>
      <p:grpSp>
        <p:nvGrpSpPr>
          <p:cNvPr id="6" name="Group 47">
            <a:extLst>
              <a:ext uri="{FF2B5EF4-FFF2-40B4-BE49-F238E27FC236}">
                <a16:creationId xmlns:a16="http://schemas.microsoft.com/office/drawing/2014/main" id="{A8853B6C-09FB-406A-8528-12454FDC05C5}"/>
              </a:ext>
            </a:extLst>
          </p:cNvPr>
          <p:cNvGrpSpPr>
            <a:grpSpLocks/>
          </p:cNvGrpSpPr>
          <p:nvPr/>
        </p:nvGrpSpPr>
        <p:grpSpPr bwMode="auto">
          <a:xfrm>
            <a:off x="8149039" y="4853931"/>
            <a:ext cx="838200" cy="1112694"/>
            <a:chOff x="1722" y="2208"/>
            <a:chExt cx="528" cy="480"/>
          </a:xfrm>
        </p:grpSpPr>
        <p:sp>
          <p:nvSpPr>
            <p:cNvPr id="7" name="Text Box 17">
              <a:extLst>
                <a:ext uri="{FF2B5EF4-FFF2-40B4-BE49-F238E27FC236}">
                  <a16:creationId xmlns:a16="http://schemas.microsoft.com/office/drawing/2014/main" id="{3AA2392D-3C78-46B3-B428-2C5FC96A407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2" y="2332"/>
              <a:ext cx="528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FF0000"/>
                  </a:solidFill>
                  <a:latin typeface="楷体_GB2312" pitchFamily="49" charset="-122"/>
                </a:rPr>
                <a:t>能</a:t>
              </a:r>
            </a:p>
          </p:txBody>
        </p:sp>
        <p:sp>
          <p:nvSpPr>
            <p:cNvPr id="8" name="AutoShape 19">
              <a:extLst>
                <a:ext uri="{FF2B5EF4-FFF2-40B4-BE49-F238E27FC236}">
                  <a16:creationId xmlns:a16="http://schemas.microsoft.com/office/drawing/2014/main" id="{4EB7E7CA-79E7-4E33-9867-5EA7E12426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" y="2208"/>
              <a:ext cx="96" cy="480"/>
            </a:xfrm>
            <a:prstGeom prst="leftBrace">
              <a:avLst>
                <a:gd name="adj1" fmla="val 41667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12" name="Text Box 21">
            <a:extLst>
              <a:ext uri="{FF2B5EF4-FFF2-40B4-BE49-F238E27FC236}">
                <a16:creationId xmlns:a16="http://schemas.microsoft.com/office/drawing/2014/main" id="{77D75258-E063-4858-B1A5-10E8EBF50B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17448" y="4708806"/>
            <a:ext cx="1752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经常拆卸</a:t>
            </a:r>
          </a:p>
        </p:txBody>
      </p:sp>
      <p:sp>
        <p:nvSpPr>
          <p:cNvPr id="13" name="Text Box 23">
            <a:extLst>
              <a:ext uri="{FF2B5EF4-FFF2-40B4-BE49-F238E27FC236}">
                <a16:creationId xmlns:a16="http://schemas.microsoft.com/office/drawing/2014/main" id="{73A8DDA3-1B4D-48B6-9B36-9D420DC101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0286" y="2168823"/>
            <a:ext cx="327660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配合表面有无相对运动</a:t>
            </a:r>
          </a:p>
        </p:txBody>
      </p:sp>
      <p:grpSp>
        <p:nvGrpSpPr>
          <p:cNvPr id="18" name="Group 27">
            <a:extLst>
              <a:ext uri="{FF2B5EF4-FFF2-40B4-BE49-F238E27FC236}">
                <a16:creationId xmlns:a16="http://schemas.microsoft.com/office/drawing/2014/main" id="{15D20884-32BC-446E-BF58-756FA732AD78}"/>
              </a:ext>
            </a:extLst>
          </p:cNvPr>
          <p:cNvGrpSpPr>
            <a:grpSpLocks/>
          </p:cNvGrpSpPr>
          <p:nvPr/>
        </p:nvGrpSpPr>
        <p:grpSpPr bwMode="auto">
          <a:xfrm>
            <a:off x="4629649" y="2130017"/>
            <a:ext cx="1657351" cy="1556521"/>
            <a:chOff x="2743" y="2064"/>
            <a:chExt cx="2304" cy="740"/>
          </a:xfrm>
        </p:grpSpPr>
        <p:sp>
          <p:nvSpPr>
            <p:cNvPr id="19" name="Text Box 28">
              <a:extLst>
                <a:ext uri="{FF2B5EF4-FFF2-40B4-BE49-F238E27FC236}">
                  <a16:creationId xmlns:a16="http://schemas.microsoft.com/office/drawing/2014/main" id="{61C1AE50-D7CB-4043-95FD-0C9C34925F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9" y="2064"/>
              <a:ext cx="2208" cy="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3333FF"/>
                  </a:solidFill>
                  <a:latin typeface="楷体_GB2312" pitchFamily="49" charset="-122"/>
                </a:rPr>
                <a:t>间隙配合</a:t>
              </a: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3333FF"/>
                  </a:solidFill>
                  <a:latin typeface="楷体_GB2312" pitchFamily="49" charset="-122"/>
                </a:rPr>
                <a:t>过盈配合</a:t>
              </a:r>
            </a:p>
            <a:p>
              <a:pPr eaLnBrk="1" hangingPunct="1">
                <a:lnSpc>
                  <a:spcPct val="150000"/>
                </a:lnSpc>
                <a:spcBef>
                  <a:spcPts val="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solidFill>
                    <a:srgbClr val="3333FF"/>
                  </a:solidFill>
                  <a:latin typeface="楷体_GB2312" pitchFamily="49" charset="-122"/>
                </a:rPr>
                <a:t>过渡配合</a:t>
              </a:r>
            </a:p>
          </p:txBody>
        </p:sp>
        <p:sp>
          <p:nvSpPr>
            <p:cNvPr id="20" name="AutoShape 29">
              <a:extLst>
                <a:ext uri="{FF2B5EF4-FFF2-40B4-BE49-F238E27FC236}">
                  <a16:creationId xmlns:a16="http://schemas.microsoft.com/office/drawing/2014/main" id="{A71B5378-F661-419D-8444-E0FFC3469B2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3" y="2160"/>
              <a:ext cx="96" cy="528"/>
            </a:xfrm>
            <a:prstGeom prst="leftBrace">
              <a:avLst>
                <a:gd name="adj1" fmla="val 45833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en-US">
                <a:solidFill>
                  <a:srgbClr val="FF0000"/>
                </a:solidFill>
              </a:endParaRPr>
            </a:p>
          </p:txBody>
        </p:sp>
      </p:grpSp>
      <p:sp>
        <p:nvSpPr>
          <p:cNvPr id="21" name="Text Box 31">
            <a:extLst>
              <a:ext uri="{FF2B5EF4-FFF2-40B4-BE49-F238E27FC236}">
                <a16:creationId xmlns:a16="http://schemas.microsoft.com/office/drawing/2014/main" id="{22DA7337-64F8-4564-A504-358EE29993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6886" y="5002468"/>
            <a:ext cx="2281237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是否传递扭矩</a:t>
            </a:r>
            <a:r>
              <a:rPr kumimoji="1" lang="en-US" altLang="zh-CN" sz="2200" dirty="0">
                <a:solidFill>
                  <a:srgbClr val="FF0000"/>
                </a:solidFill>
              </a:rPr>
              <a:t>M</a:t>
            </a:r>
            <a:r>
              <a:rPr kumimoji="1" lang="en-US" altLang="zh-CN" sz="2200" baseline="-25000" dirty="0">
                <a:solidFill>
                  <a:srgbClr val="FF0000"/>
                </a:solidFill>
              </a:rPr>
              <a:t>K</a:t>
            </a:r>
            <a:endParaRPr kumimoji="1" lang="en-US" altLang="zh-CN" sz="2200" dirty="0">
              <a:solidFill>
                <a:srgbClr val="FF0000"/>
              </a:solidFill>
            </a:endParaRPr>
          </a:p>
        </p:txBody>
      </p:sp>
      <p:sp>
        <p:nvSpPr>
          <p:cNvPr id="22" name="Text Box 33">
            <a:extLst>
              <a:ext uri="{FF2B5EF4-FFF2-40B4-BE49-F238E27FC236}">
                <a16:creationId xmlns:a16="http://schemas.microsoft.com/office/drawing/2014/main" id="{176C4724-53DA-4E85-8D67-FC878763D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89733" y="4620808"/>
            <a:ext cx="1465739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过盈配合</a:t>
            </a:r>
          </a:p>
        </p:txBody>
      </p:sp>
      <p:sp>
        <p:nvSpPr>
          <p:cNvPr id="25" name="Text Box 42">
            <a:extLst>
              <a:ext uri="{FF2B5EF4-FFF2-40B4-BE49-F238E27FC236}">
                <a16:creationId xmlns:a16="http://schemas.microsoft.com/office/drawing/2014/main" id="{E0F938AD-B70D-49E7-B78A-3A5C761BC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1096" y="1695728"/>
            <a:ext cx="1657350" cy="42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间隙配合</a:t>
            </a:r>
          </a:p>
        </p:txBody>
      </p:sp>
      <p:grpSp>
        <p:nvGrpSpPr>
          <p:cNvPr id="26" name="Group 46">
            <a:extLst>
              <a:ext uri="{FF2B5EF4-FFF2-40B4-BE49-F238E27FC236}">
                <a16:creationId xmlns:a16="http://schemas.microsoft.com/office/drawing/2014/main" id="{423B9B24-794E-4CDB-8448-973A82D35FF0}"/>
              </a:ext>
            </a:extLst>
          </p:cNvPr>
          <p:cNvGrpSpPr>
            <a:grpSpLocks/>
          </p:cNvGrpSpPr>
          <p:nvPr/>
        </p:nvGrpSpPr>
        <p:grpSpPr bwMode="auto">
          <a:xfrm>
            <a:off x="3522097" y="4624657"/>
            <a:ext cx="1122362" cy="1409701"/>
            <a:chOff x="2109" y="1321"/>
            <a:chExt cx="707" cy="888"/>
          </a:xfrm>
        </p:grpSpPr>
        <p:sp>
          <p:nvSpPr>
            <p:cNvPr id="27" name="Text Box 34">
              <a:extLst>
                <a:ext uri="{FF2B5EF4-FFF2-40B4-BE49-F238E27FC236}">
                  <a16:creationId xmlns:a16="http://schemas.microsoft.com/office/drawing/2014/main" id="{B5B5D6CD-FCA7-4A3A-8CB3-BC75CCD735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3" y="1940"/>
              <a:ext cx="48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否：</a:t>
              </a:r>
            </a:p>
          </p:txBody>
        </p:sp>
        <p:sp>
          <p:nvSpPr>
            <p:cNvPr id="28" name="AutoShape 36">
              <a:extLst>
                <a:ext uri="{FF2B5EF4-FFF2-40B4-BE49-F238E27FC236}">
                  <a16:creationId xmlns:a16="http://schemas.microsoft.com/office/drawing/2014/main" id="{D2BF2F37-15B1-415E-BA41-F710C3F3C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" y="1440"/>
              <a:ext cx="67" cy="701"/>
            </a:xfrm>
            <a:prstGeom prst="leftBrace">
              <a:avLst>
                <a:gd name="adj1" fmla="val 33962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>
                <a:solidFill>
                  <a:srgbClr val="FF0000"/>
                </a:solidFill>
              </a:endParaRPr>
            </a:p>
          </p:txBody>
        </p:sp>
        <p:sp>
          <p:nvSpPr>
            <p:cNvPr id="29" name="Text Box 45">
              <a:extLst>
                <a:ext uri="{FF2B5EF4-FFF2-40B4-BE49-F238E27FC236}">
                  <a16:creationId xmlns:a16="http://schemas.microsoft.com/office/drawing/2014/main" id="{9B0B8E80-54BC-4A85-9C35-02E1E756D3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1321"/>
              <a:ext cx="6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是：</a:t>
              </a:r>
            </a:p>
          </p:txBody>
        </p:sp>
      </p:grpSp>
      <p:sp>
        <p:nvSpPr>
          <p:cNvPr id="30" name="Text Box 48">
            <a:extLst>
              <a:ext uri="{FF2B5EF4-FFF2-40B4-BE49-F238E27FC236}">
                <a16:creationId xmlns:a16="http://schemas.microsoft.com/office/drawing/2014/main" id="{91566998-059D-4346-A58F-480A7E79E4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44198" y="5664411"/>
            <a:ext cx="1728787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较松过盈</a:t>
            </a:r>
          </a:p>
        </p:txBody>
      </p:sp>
      <p:sp>
        <p:nvSpPr>
          <p:cNvPr id="31" name="Text Box 49">
            <a:extLst>
              <a:ext uri="{FF2B5EF4-FFF2-40B4-BE49-F238E27FC236}">
                <a16:creationId xmlns:a16="http://schemas.microsoft.com/office/drawing/2014/main" id="{9AF6AF87-95DE-433B-A9DB-BCD86145D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4514" y="5713669"/>
            <a:ext cx="2736850" cy="426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eaLnBrk="1" hangingPunct="1">
              <a:lnSpc>
                <a:spcPct val="5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200" dirty="0">
                <a:latin typeface="楷体_GB2312" pitchFamily="49" charset="-122"/>
              </a:rPr>
              <a:t>  </a:t>
            </a:r>
            <a:r>
              <a:rPr kumimoji="1" lang="zh-CN" altLang="en-US" sz="2200" dirty="0">
                <a:solidFill>
                  <a:srgbClr val="FF0000"/>
                </a:solidFill>
                <a:latin typeface="楷体_GB2312" pitchFamily="49" charset="-122"/>
              </a:rPr>
              <a:t>不经常拆卸</a:t>
            </a:r>
          </a:p>
        </p:txBody>
      </p:sp>
      <p:sp>
        <p:nvSpPr>
          <p:cNvPr id="32" name="Text Box 35">
            <a:extLst>
              <a:ext uri="{FF2B5EF4-FFF2-40B4-BE49-F238E27FC236}">
                <a16:creationId xmlns:a16="http://schemas.microsoft.com/office/drawing/2014/main" id="{AC64C1CD-9057-48FE-9888-9D1C52B788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35197" y="4421997"/>
            <a:ext cx="12954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间隙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过渡</a:t>
            </a:r>
          </a:p>
        </p:txBody>
      </p:sp>
      <p:sp>
        <p:nvSpPr>
          <p:cNvPr id="33" name="AutoShape 37">
            <a:extLst>
              <a:ext uri="{FF2B5EF4-FFF2-40B4-BE49-F238E27FC236}">
                <a16:creationId xmlns:a16="http://schemas.microsoft.com/office/drawing/2014/main" id="{511FE477-AE20-40A7-8A36-DC81AE8117DB}"/>
              </a:ext>
            </a:extLst>
          </p:cNvPr>
          <p:cNvSpPr>
            <a:spLocks/>
          </p:cNvSpPr>
          <p:nvPr/>
        </p:nvSpPr>
        <p:spPr bwMode="auto">
          <a:xfrm>
            <a:off x="10454442" y="4624657"/>
            <a:ext cx="228600" cy="533400"/>
          </a:xfrm>
          <a:prstGeom prst="leftBrace">
            <a:avLst>
              <a:gd name="adj1" fmla="val 19444"/>
              <a:gd name="adj2" fmla="val 50000"/>
            </a:avLst>
          </a:prstGeom>
          <a:noFill/>
          <a:ln w="5080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4" name="Text Box 35">
            <a:extLst>
              <a:ext uri="{FF2B5EF4-FFF2-40B4-BE49-F238E27FC236}">
                <a16:creationId xmlns:a16="http://schemas.microsoft.com/office/drawing/2014/main" id="{990B9536-4499-4299-AD3A-76A87A6005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9251" y="5415076"/>
            <a:ext cx="1295400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过渡</a:t>
            </a:r>
          </a:p>
          <a:p>
            <a:pPr>
              <a:spcBef>
                <a:spcPct val="50000"/>
              </a:spcBef>
              <a:buClrTx/>
              <a:buSzTx/>
              <a:buNone/>
            </a:pPr>
            <a:r>
              <a:rPr kumimoji="1" lang="zh-CN" altLang="en-US" sz="2200" dirty="0">
                <a:latin typeface="楷体_GB2312" pitchFamily="49" charset="-122"/>
              </a:rPr>
              <a:t>间隙</a:t>
            </a:r>
          </a:p>
        </p:txBody>
      </p:sp>
      <p:sp>
        <p:nvSpPr>
          <p:cNvPr id="35" name="AutoShape 37">
            <a:extLst>
              <a:ext uri="{FF2B5EF4-FFF2-40B4-BE49-F238E27FC236}">
                <a16:creationId xmlns:a16="http://schemas.microsoft.com/office/drawing/2014/main" id="{F722C220-7678-436E-82C5-F523D876D8D6}"/>
              </a:ext>
            </a:extLst>
          </p:cNvPr>
          <p:cNvSpPr>
            <a:spLocks/>
          </p:cNvSpPr>
          <p:nvPr/>
        </p:nvSpPr>
        <p:spPr bwMode="auto">
          <a:xfrm>
            <a:off x="4488496" y="5617736"/>
            <a:ext cx="228600" cy="533400"/>
          </a:xfrm>
          <a:prstGeom prst="leftBrace">
            <a:avLst>
              <a:gd name="adj1" fmla="val 19444"/>
              <a:gd name="adj2" fmla="val 50000"/>
            </a:avLst>
          </a:prstGeom>
          <a:noFill/>
          <a:ln w="50800">
            <a:solidFill>
              <a:srgbClr val="3333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85000"/>
              <a:buFont typeface="Wingdings 2" panose="05020102010507070707" pitchFamily="18" charset="2"/>
              <a:buChar char="¡"/>
              <a:defRPr sz="32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85000"/>
              <a:buFont typeface="Wingdings" panose="05000000000000000000" pitchFamily="2" charset="2"/>
              <a:buChar char=""/>
              <a:defRPr sz="28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hlink"/>
              </a:buClr>
              <a:buSzPct val="90000"/>
              <a:buFont typeface="Wingdings" panose="05000000000000000000" pitchFamily="2" charset="2"/>
              <a:buChar char="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90000"/>
              <a:buFont typeface="Wingdings 2" panose="05020102010507070707" pitchFamily="18" charset="2"/>
              <a:buChar char="¡"/>
              <a:defRPr sz="2000">
                <a:solidFill>
                  <a:schemeClr val="tx1"/>
                </a:solidFill>
                <a:latin typeface="Times New Roman" panose="02020603050405020304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36" name="Group 46">
            <a:extLst>
              <a:ext uri="{FF2B5EF4-FFF2-40B4-BE49-F238E27FC236}">
                <a16:creationId xmlns:a16="http://schemas.microsoft.com/office/drawing/2014/main" id="{68DBC3CB-6ABE-46F8-9BC3-720F607D12E4}"/>
              </a:ext>
            </a:extLst>
          </p:cNvPr>
          <p:cNvGrpSpPr>
            <a:grpSpLocks/>
          </p:cNvGrpSpPr>
          <p:nvPr/>
        </p:nvGrpSpPr>
        <p:grpSpPr bwMode="auto">
          <a:xfrm>
            <a:off x="3865262" y="1720333"/>
            <a:ext cx="1122362" cy="1303338"/>
            <a:chOff x="2109" y="1321"/>
            <a:chExt cx="707" cy="821"/>
          </a:xfrm>
        </p:grpSpPr>
        <p:sp>
          <p:nvSpPr>
            <p:cNvPr id="37" name="Text Box 34">
              <a:extLst>
                <a:ext uri="{FF2B5EF4-FFF2-40B4-BE49-F238E27FC236}">
                  <a16:creationId xmlns:a16="http://schemas.microsoft.com/office/drawing/2014/main" id="{EC3C55EA-7631-4815-8D89-94718B0E84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05" y="1873"/>
              <a:ext cx="48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无：</a:t>
              </a:r>
            </a:p>
          </p:txBody>
        </p:sp>
        <p:sp>
          <p:nvSpPr>
            <p:cNvPr id="38" name="AutoShape 36">
              <a:extLst>
                <a:ext uri="{FF2B5EF4-FFF2-40B4-BE49-F238E27FC236}">
                  <a16:creationId xmlns:a16="http://schemas.microsoft.com/office/drawing/2014/main" id="{8530AB71-FF45-4607-8E17-B1C756E5ED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9" y="1374"/>
              <a:ext cx="67" cy="701"/>
            </a:xfrm>
            <a:prstGeom prst="leftBrace">
              <a:avLst>
                <a:gd name="adj1" fmla="val 33962"/>
                <a:gd name="adj2" fmla="val 50000"/>
              </a:avLst>
            </a:prstGeom>
            <a:noFill/>
            <a:ln w="50800">
              <a:solidFill>
                <a:srgbClr val="3333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endParaRPr lang="zh-CN" altLang="zh-CN">
                <a:solidFill>
                  <a:srgbClr val="FF0000"/>
                </a:solidFill>
              </a:endParaRPr>
            </a:p>
          </p:txBody>
        </p:sp>
        <p:sp>
          <p:nvSpPr>
            <p:cNvPr id="39" name="Text Box 45">
              <a:extLst>
                <a:ext uri="{FF2B5EF4-FFF2-40B4-BE49-F238E27FC236}">
                  <a16:creationId xmlns:a16="http://schemas.microsoft.com/office/drawing/2014/main" id="{C59C6101-9F6C-4E9A-A700-DB84A429BA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81" y="1321"/>
              <a:ext cx="63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85000"/>
                <a:buFont typeface="Wingdings 2" panose="05020102010507070707" pitchFamily="18" charset="2"/>
                <a:buChar char="¡"/>
                <a:defRPr sz="32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85000"/>
                <a:buFont typeface="Wingdings" panose="05000000000000000000" pitchFamily="2" charset="2"/>
                <a:buChar char=""/>
                <a:defRPr sz="28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3pPr>
              <a:lvl4pPr marL="1600200" indent="-228600">
                <a:spcBef>
                  <a:spcPct val="20000"/>
                </a:spcBef>
                <a:buClr>
                  <a:schemeClr val="hlink"/>
                </a:buClr>
                <a:buSzPct val="90000"/>
                <a:buFont typeface="Wingdings" panose="05000000000000000000" pitchFamily="2" charset="2"/>
                <a:buChar char="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4pPr>
              <a:lvl5pPr marL="2057400" indent="-228600">
                <a:spcBef>
                  <a:spcPct val="20000"/>
                </a:spcBef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folHlink"/>
                </a:buClr>
                <a:buSzPct val="90000"/>
                <a:buFont typeface="Wingdings 2" panose="05020102010507070707" pitchFamily="18" charset="2"/>
                <a:buChar char="¡"/>
                <a:defRPr sz="2000">
                  <a:solidFill>
                    <a:schemeClr val="tx1"/>
                  </a:solidFill>
                  <a:latin typeface="Times New Roman" panose="02020603050405020304" pitchFamily="18" charset="0"/>
                  <a:ea typeface="楷体_GB2312" pitchFamily="49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kumimoji="1" lang="zh-CN" altLang="en-US" sz="2200" dirty="0">
                  <a:latin typeface="楷体_GB2312" pitchFamily="49" charset="-122"/>
                </a:rPr>
                <a:t>有：</a:t>
              </a:r>
            </a:p>
          </p:txBody>
        </p:sp>
      </p:grpSp>
      <p:pic>
        <p:nvPicPr>
          <p:cNvPr id="69634" name="Picture 2">
            <a:extLst>
              <a:ext uri="{FF2B5EF4-FFF2-40B4-BE49-F238E27FC236}">
                <a16:creationId xmlns:a16="http://schemas.microsoft.com/office/drawing/2014/main" id="{2A849B1B-3E46-440C-A7F1-DD13F1F63F7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554" y="1096405"/>
            <a:ext cx="2672013" cy="2981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箭头: 下 2">
            <a:extLst>
              <a:ext uri="{FF2B5EF4-FFF2-40B4-BE49-F238E27FC236}">
                <a16:creationId xmlns:a16="http://schemas.microsoft.com/office/drawing/2014/main" id="{3DD86874-6A8D-4A7B-AD24-95514F67BA27}"/>
              </a:ext>
            </a:extLst>
          </p:cNvPr>
          <p:cNvSpPr/>
          <p:nvPr/>
        </p:nvSpPr>
        <p:spPr>
          <a:xfrm>
            <a:off x="2337504" y="3674669"/>
            <a:ext cx="1827197" cy="519016"/>
          </a:xfrm>
          <a:prstGeom prst="downArrow">
            <a:avLst/>
          </a:prstGeom>
          <a:solidFill>
            <a:srgbClr val="0509B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箭头: 下 42">
            <a:extLst>
              <a:ext uri="{FF2B5EF4-FFF2-40B4-BE49-F238E27FC236}">
                <a16:creationId xmlns:a16="http://schemas.microsoft.com/office/drawing/2014/main" id="{2D63D8FF-A573-460F-A0E3-128B437E293D}"/>
              </a:ext>
            </a:extLst>
          </p:cNvPr>
          <p:cNvSpPr/>
          <p:nvPr/>
        </p:nvSpPr>
        <p:spPr>
          <a:xfrm rot="16200000">
            <a:off x="5424041" y="5216830"/>
            <a:ext cx="1827197" cy="519016"/>
          </a:xfrm>
          <a:prstGeom prst="downArrow">
            <a:avLst/>
          </a:prstGeom>
          <a:solidFill>
            <a:srgbClr val="0509BB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06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21" grpId="0"/>
      <p:bldP spid="22" grpId="0"/>
      <p:bldP spid="25" grpId="0"/>
      <p:bldP spid="30" grpId="0"/>
      <p:bldP spid="31" grpId="0"/>
      <p:bldP spid="32" grpId="0"/>
      <p:bldP spid="33" grpId="0" animBg="1"/>
      <p:bldP spid="34" grpId="0"/>
      <p:bldP spid="35" grpId="0" animBg="1"/>
      <p:bldP spid="3" grpId="0" animBg="1"/>
      <p:bldP spid="4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CDF218D3-5596-4B29-8636-94485D301D7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69560" y="1539875"/>
            <a:ext cx="11252880" cy="5003800"/>
          </a:xfrm>
        </p:spPr>
        <p:txBody>
          <a:bodyPr>
            <a:normAutofit/>
          </a:bodyPr>
          <a:lstStyle/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</a:rPr>
              <a:t>工作温度对配合选择的影响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 标准中规定的均为标准温度</a:t>
            </a:r>
            <a:r>
              <a:rPr lang="en-US" altLang="zh-CN" sz="2400" dirty="0">
                <a:latin typeface="宋体" panose="02010600030101010101" pitchFamily="2" charset="-122"/>
              </a:rPr>
              <a:t>20℃</a:t>
            </a:r>
            <a:r>
              <a:rPr lang="zh-CN" altLang="en-US" sz="2400" dirty="0">
                <a:latin typeface="宋体" panose="02010600030101010101" pitchFamily="2" charset="-122"/>
              </a:rPr>
              <a:t>时的数值。当工作温度不是</a:t>
            </a:r>
            <a:r>
              <a:rPr lang="en-US" altLang="zh-CN" sz="2400" dirty="0">
                <a:latin typeface="宋体" panose="02010600030101010101" pitchFamily="2" charset="-122"/>
              </a:rPr>
              <a:t>20℃</a:t>
            </a:r>
            <a:r>
              <a:rPr lang="zh-CN" altLang="en-US" sz="2400" dirty="0">
                <a:latin typeface="宋体" panose="02010600030101010101" pitchFamily="2" charset="-122"/>
              </a:rPr>
              <a:t>，特别是孔、轴温度相差较大，或其线膨胀系数相差较大时，应考虑热变形的影响。这对于在高温或低温下工作的机械，尤其重要。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</a:rPr>
              <a:t>装配变形对配合选择的影响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宋体" panose="02010600030101010101" pitchFamily="2" charset="-122"/>
              </a:rPr>
              <a:t>      </a:t>
            </a:r>
            <a:r>
              <a:rPr lang="zh-CN" altLang="en-US" sz="2400" dirty="0">
                <a:latin typeface="宋体" panose="02010600030101010101" pitchFamily="2" charset="-122"/>
              </a:rPr>
              <a:t>在机械结构中，薄壁套筒装配后变形。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宋体" panose="02010600030101010101" pitchFamily="2" charset="-122"/>
              </a:rPr>
              <a:t>生产类型对配合选择的影响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dirty="0">
                <a:latin typeface="宋体" panose="02010600030101010101" pitchFamily="2" charset="-122"/>
              </a:rPr>
              <a:t>      生产类型即批量的影响：大批量生产、单件小批量生产。</a:t>
            </a:r>
          </a:p>
        </p:txBody>
      </p:sp>
      <p:sp>
        <p:nvSpPr>
          <p:cNvPr id="80899" name="Text Box 7">
            <a:extLst>
              <a:ext uri="{FF2B5EF4-FFF2-40B4-BE49-F238E27FC236}">
                <a16:creationId xmlns:a16="http://schemas.microsoft.com/office/drawing/2014/main" id="{F850B2ED-2B0A-4673-8953-BAC30037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545" y="1082675"/>
            <a:ext cx="6019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其他情况对配合选择的影响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B48204D-6DBD-4940-9FAD-E54217B1B5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C703AAC3-1226-4BCB-AB10-79C9F9AFA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71" y="902470"/>
            <a:ext cx="420660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工作温度对配合选择的影响：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733E752-1AE8-4E57-9E46-6667F1567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EEF5E0-A3F4-49F8-927F-3C00578664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1" y="1470521"/>
            <a:ext cx="11337293" cy="102967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264B1A78-C08D-4D2C-916E-47B1876D1071}"/>
              </a:ext>
            </a:extLst>
          </p:cNvPr>
          <p:cNvSpPr/>
          <p:nvPr/>
        </p:nvSpPr>
        <p:spPr>
          <a:xfrm>
            <a:off x="198642" y="2726675"/>
            <a:ext cx="36885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7970" algn="just">
              <a:spcAft>
                <a:spcPts val="0"/>
              </a:spcAft>
            </a:pPr>
            <a:r>
              <a:rPr lang="zh-CN" altLang="zh-CN" b="1" kern="100" dirty="0">
                <a:latin typeface="Times New Roman" panose="02020603050405020304" pitchFamily="18" charset="0"/>
                <a:ea typeface="黑体" panose="02010609060101010101" pitchFamily="49" charset="-122"/>
              </a:rPr>
              <a:t>解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：由热变形引起的间隙变化量</a:t>
            </a:r>
          </a:p>
        </p:txBody>
      </p:sp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49BEAF74-4B0C-4114-BEBB-31DEDF2DC6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7435844"/>
              </p:ext>
            </p:extLst>
          </p:nvPr>
        </p:nvGraphicFramePr>
        <p:xfrm>
          <a:off x="1986280" y="3252303"/>
          <a:ext cx="6928403" cy="439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3606800" imgH="228600" progId="Equation.3">
                  <p:embed/>
                </p:oleObj>
              </mc:Choice>
              <mc:Fallback>
                <p:oleObj r:id="rId3" imgW="3606800" imgH="2286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280" y="3252303"/>
                        <a:ext cx="6928403" cy="43951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矩形 20">
            <a:extLst>
              <a:ext uri="{FF2B5EF4-FFF2-40B4-BE49-F238E27FC236}">
                <a16:creationId xmlns:a16="http://schemas.microsoft.com/office/drawing/2014/main" id="{D56E88CC-66C8-4DCA-8BEE-668C3C1E543B}"/>
              </a:ext>
            </a:extLst>
          </p:cNvPr>
          <p:cNvSpPr/>
          <p:nvPr/>
        </p:nvSpPr>
        <p:spPr>
          <a:xfrm>
            <a:off x="904465" y="3714356"/>
            <a:ext cx="9942785" cy="1286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即工作时间隙减小，故装配间隙应为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</a:t>
            </a:r>
            <a:r>
              <a:rPr lang="en-US" altLang="zh-CN" i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min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0.1+0.414 = 0.514mm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</a:t>
            </a:r>
            <a:r>
              <a:rPr lang="en-US" altLang="zh-CN" i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</a:t>
            </a:r>
            <a:r>
              <a:rPr lang="en-US" altLang="zh-CN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max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0.3+0.414 =0.714mm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C1EB277-30E9-4FD8-AF3F-A7FF80DBB7FB}"/>
              </a:ext>
            </a:extLst>
          </p:cNvPr>
          <p:cNvGrpSpPr/>
          <p:nvPr/>
        </p:nvGrpSpPr>
        <p:grpSpPr>
          <a:xfrm>
            <a:off x="4827134" y="874713"/>
            <a:ext cx="7364866" cy="3867944"/>
            <a:chOff x="4827134" y="2726675"/>
            <a:chExt cx="7364866" cy="3867944"/>
          </a:xfrm>
        </p:grpSpPr>
        <p:pic>
          <p:nvPicPr>
            <p:cNvPr id="65548" name="Picture 12">
              <a:extLst>
                <a:ext uri="{FF2B5EF4-FFF2-40B4-BE49-F238E27FC236}">
                  <a16:creationId xmlns:a16="http://schemas.microsoft.com/office/drawing/2014/main" id="{126E522F-B6BE-4B4A-A112-1BA40CA0BEA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5" b="56086"/>
            <a:stretch/>
          </p:blipFill>
          <p:spPr bwMode="auto">
            <a:xfrm>
              <a:off x="4827134" y="2726675"/>
              <a:ext cx="7364866" cy="38679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16D9BC5-D48F-4036-900B-BBC47D3E7854}"/>
                </a:ext>
              </a:extLst>
            </p:cNvPr>
            <p:cNvSpPr/>
            <p:nvPr/>
          </p:nvSpPr>
          <p:spPr>
            <a:xfrm>
              <a:off x="5090160" y="6217920"/>
              <a:ext cx="6969760" cy="14224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0116A6C9-29C1-47C9-B3B8-6BEBB3D5CE1C}"/>
              </a:ext>
            </a:extLst>
          </p:cNvPr>
          <p:cNvSpPr/>
          <p:nvPr/>
        </p:nvSpPr>
        <p:spPr>
          <a:xfrm>
            <a:off x="892629" y="5093153"/>
            <a:ext cx="50097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按要求的最小间隙，可选基本偏差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 = - 520μm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F7B0B8F-8A0D-4482-BEF0-D0F95A269065}"/>
              </a:ext>
            </a:extLst>
          </p:cNvPr>
          <p:cNvSpPr/>
          <p:nvPr/>
        </p:nvSpPr>
        <p:spPr>
          <a:xfrm>
            <a:off x="639721" y="5473946"/>
            <a:ext cx="8674667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配合公差</a:t>
            </a:r>
            <a:r>
              <a:rPr lang="en-US" altLang="zh-CN" i="1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kern="100" baseline="-250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en-US" altLang="zh-CN" kern="1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= 0.2mm = 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kern="1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 i="1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T</a:t>
            </a:r>
            <a:r>
              <a:rPr lang="en-US" altLang="zh-CN" kern="100" baseline="-25000" dirty="0"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 = 200μm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endParaRPr lang="en-US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BA8BC3C4-82C5-4C65-A423-ACC1D6479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2939493"/>
            <a:ext cx="5768840" cy="3398815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34464A9-57DA-4632-8C60-8E8FFC3AD50A}"/>
              </a:ext>
            </a:extLst>
          </p:cNvPr>
          <p:cNvSpPr/>
          <p:nvPr/>
        </p:nvSpPr>
        <p:spPr>
          <a:xfrm>
            <a:off x="655732" y="5929199"/>
            <a:ext cx="9761946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查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表，取孔、轴公差为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IT9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3131EF9D-378D-4AF6-B1CE-831823E9B1DD}"/>
              </a:ext>
            </a:extLst>
          </p:cNvPr>
          <p:cNvSpPr/>
          <p:nvPr/>
        </p:nvSpPr>
        <p:spPr>
          <a:xfrm>
            <a:off x="639721" y="6338308"/>
            <a:ext cx="10780119" cy="455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ct val="150000"/>
              </a:lnSpc>
              <a:spcAft>
                <a:spcPts val="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故选配合</a:t>
            </a:r>
            <a:r>
              <a:rPr lang="en-US" altLang="zh-CN" kern="100" dirty="0">
                <a:latin typeface="宋体" panose="02010600030101010101" pitchFamily="2" charset="-122"/>
                <a:ea typeface="宋体" panose="02010600030101010101" pitchFamily="2" charset="-122"/>
              </a:rPr>
              <a:t>φ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150H9/a9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，验算后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其最小间隙为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0.52mm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，最大间隙为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0.72mm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189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3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>
            <a:extLst>
              <a:ext uri="{FF2B5EF4-FFF2-40B4-BE49-F238E27FC236}">
                <a16:creationId xmlns:a16="http://schemas.microsoft.com/office/drawing/2014/main" id="{5CC5119F-8957-47F9-964E-88D9BD0E91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6" t="3195" r="13564" b="1736"/>
          <a:stretch>
            <a:fillRect/>
          </a:stretch>
        </p:blipFill>
        <p:spPr bwMode="auto">
          <a:xfrm>
            <a:off x="2436946" y="2354739"/>
            <a:ext cx="2343336" cy="329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22" name="Rectangle 2">
            <a:extLst>
              <a:ext uri="{FF2B5EF4-FFF2-40B4-BE49-F238E27FC236}">
                <a16:creationId xmlns:a16="http://schemas.microsoft.com/office/drawing/2014/main" id="{C703AAC3-1226-4BCB-AB10-79C9F9AFA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8871" y="1143000"/>
            <a:ext cx="4167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装配变形对配合选择的影响：</a:t>
            </a:r>
          </a:p>
        </p:txBody>
      </p:sp>
      <p:sp>
        <p:nvSpPr>
          <p:cNvPr id="3" name="矩形标注 2">
            <a:extLst>
              <a:ext uri="{FF2B5EF4-FFF2-40B4-BE49-F238E27FC236}">
                <a16:creationId xmlns:a16="http://schemas.microsoft.com/office/drawing/2014/main" id="{7F0B4FA5-B7C4-46DE-9D25-07DF5D72C4EA}"/>
              </a:ext>
            </a:extLst>
          </p:cNvPr>
          <p:cNvSpPr/>
          <p:nvPr/>
        </p:nvSpPr>
        <p:spPr>
          <a:xfrm>
            <a:off x="601663" y="2315846"/>
            <a:ext cx="1325562" cy="633413"/>
          </a:xfrm>
          <a:prstGeom prst="wedgeRectCallout">
            <a:avLst>
              <a:gd name="adj1" fmla="val 99621"/>
              <a:gd name="adj2" fmla="val 532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过盈配合</a:t>
            </a:r>
          </a:p>
        </p:txBody>
      </p:sp>
      <p:sp>
        <p:nvSpPr>
          <p:cNvPr id="8" name="矩形标注 7">
            <a:extLst>
              <a:ext uri="{FF2B5EF4-FFF2-40B4-BE49-F238E27FC236}">
                <a16:creationId xmlns:a16="http://schemas.microsoft.com/office/drawing/2014/main" id="{C4EC4C8D-EEEB-412D-9166-AABBD0324B56}"/>
              </a:ext>
            </a:extLst>
          </p:cNvPr>
          <p:cNvSpPr/>
          <p:nvPr/>
        </p:nvSpPr>
        <p:spPr>
          <a:xfrm>
            <a:off x="601663" y="5333683"/>
            <a:ext cx="1325562" cy="633412"/>
          </a:xfrm>
          <a:prstGeom prst="wedgeRectCallout">
            <a:avLst>
              <a:gd name="adj1" fmla="val 133346"/>
              <a:gd name="adj2" fmla="val -4279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间隙配合</a:t>
            </a:r>
          </a:p>
        </p:txBody>
      </p:sp>
      <p:sp>
        <p:nvSpPr>
          <p:cNvPr id="10" name="矩形标注 9">
            <a:extLst>
              <a:ext uri="{FF2B5EF4-FFF2-40B4-BE49-F238E27FC236}">
                <a16:creationId xmlns:a16="http://schemas.microsoft.com/office/drawing/2014/main" id="{D76A778C-FF25-4D76-9B72-FFB1E416D551}"/>
              </a:ext>
            </a:extLst>
          </p:cNvPr>
          <p:cNvSpPr/>
          <p:nvPr/>
        </p:nvSpPr>
        <p:spPr>
          <a:xfrm>
            <a:off x="5999480" y="3509645"/>
            <a:ext cx="5420360" cy="2457450"/>
          </a:xfrm>
          <a:prstGeom prst="wedgeRectCallout">
            <a:avLst>
              <a:gd name="adj1" fmla="val 47309"/>
              <a:gd name="adj2" fmla="val 25463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当衬套外表面与基座孔的过盈量最大时，衬套内孔可能收缩变形，导致衬套与轴的间隙达不到要求，甚至无法装配。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2733E752-1AE8-4E57-9E46-6667F1567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sp>
        <p:nvSpPr>
          <p:cNvPr id="2" name="线形标注 1 1">
            <a:extLst>
              <a:ext uri="{FF2B5EF4-FFF2-40B4-BE49-F238E27FC236}">
                <a16:creationId xmlns:a16="http://schemas.microsoft.com/office/drawing/2014/main" id="{F4FFDE91-6253-47D3-AE6D-6550AEC8B3AA}"/>
              </a:ext>
            </a:extLst>
          </p:cNvPr>
          <p:cNvSpPr/>
          <p:nvPr/>
        </p:nvSpPr>
        <p:spPr>
          <a:xfrm>
            <a:off x="5052061" y="2347438"/>
            <a:ext cx="1700213" cy="515937"/>
          </a:xfrm>
          <a:prstGeom prst="borderCallout1">
            <a:avLst>
              <a:gd name="adj1" fmla="val 18750"/>
              <a:gd name="adj2" fmla="val -8333"/>
              <a:gd name="adj3" fmla="val 259991"/>
              <a:gd name="adj4" fmla="val -5541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400" dirty="0">
                <a:solidFill>
                  <a:srgbClr val="FF0000"/>
                </a:solidFill>
              </a:rPr>
              <a:t>衬套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>
            <a:extLst>
              <a:ext uri="{FF2B5EF4-FFF2-40B4-BE49-F238E27FC236}">
                <a16:creationId xmlns:a16="http://schemas.microsoft.com/office/drawing/2014/main" id="{D070F44C-3F04-4C88-B5B3-2698E38F0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" y="1038622"/>
            <a:ext cx="4167188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Clr>
                <a:srgbClr val="009999"/>
              </a:buClr>
              <a:buSzPct val="75000"/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rgbClr val="C00000"/>
                </a:solidFill>
              </a:rPr>
              <a:t>生产类型对配合选择的影响：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FAD68626-F49B-4D0D-837B-98D889C56A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7A96EE3-DBCC-4315-8EA0-0DE3BE71DF22}"/>
              </a:ext>
            </a:extLst>
          </p:cNvPr>
          <p:cNvSpPr/>
          <p:nvPr/>
        </p:nvSpPr>
        <p:spPr>
          <a:xfrm>
            <a:off x="412908" y="5697458"/>
            <a:ext cx="11549063" cy="957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尺寸分布特性对所有配合的配合性质都有影响，特别是</a:t>
            </a:r>
            <a:r>
              <a:rPr lang="zh-CN" altLang="zh-CN" sz="2000" b="1" kern="100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过渡配合与小间隙的间隙配合</a:t>
            </a: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对此更为敏感。</a:t>
            </a:r>
            <a:endParaRPr lang="en-US" altLang="zh-CN" sz="2000" b="1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sz="20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为了切实保证实际的配合性质能更好地符合设计要求，应控制孔、轴实际尺寸的分布。</a:t>
            </a:r>
            <a:endParaRPr lang="zh-CN" altLang="en-US" sz="2000" b="1" dirty="0"/>
          </a:p>
        </p:txBody>
      </p:sp>
      <p:pic>
        <p:nvPicPr>
          <p:cNvPr id="66562" name="Picture 2">
            <a:extLst>
              <a:ext uri="{FF2B5EF4-FFF2-40B4-BE49-F238E27FC236}">
                <a16:creationId xmlns:a16="http://schemas.microsoft.com/office/drawing/2014/main" id="{0A208DF2-CC30-44BC-B641-4DC8253E3A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381" y="1664180"/>
            <a:ext cx="8285797" cy="3028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注: 线形(带强调线) 4">
            <a:extLst>
              <a:ext uri="{FF2B5EF4-FFF2-40B4-BE49-F238E27FC236}">
                <a16:creationId xmlns:a16="http://schemas.microsoft.com/office/drawing/2014/main" id="{3A86BD62-C437-49E4-9C4E-B1E66565A260}"/>
              </a:ext>
            </a:extLst>
          </p:cNvPr>
          <p:cNvSpPr/>
          <p:nvPr/>
        </p:nvSpPr>
        <p:spPr>
          <a:xfrm>
            <a:off x="5212081" y="4063014"/>
            <a:ext cx="4473098" cy="1414621"/>
          </a:xfrm>
          <a:prstGeom prst="accentCallout1">
            <a:avLst>
              <a:gd name="adj1" fmla="val 18032"/>
              <a:gd name="adj2" fmla="val -1065"/>
              <a:gd name="adj3" fmla="val -21806"/>
              <a:gd name="adj4" fmla="val -3018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若尺寸分布偏向最大实体尺寸</a:t>
            </a:r>
            <a:r>
              <a:rPr lang="en-US" altLang="zh-CN" dirty="0"/>
              <a:t>(</a:t>
            </a:r>
            <a:r>
              <a:rPr lang="zh-CN" altLang="en-US" dirty="0"/>
              <a:t>图中虚线所示</a:t>
            </a:r>
            <a:r>
              <a:rPr lang="en-US" altLang="zh-CN" dirty="0"/>
              <a:t>)</a:t>
            </a:r>
            <a:r>
              <a:rPr lang="zh-CN" altLang="en-US" dirty="0"/>
              <a:t>，则出现过盈的概率显著增加，以致比</a:t>
            </a:r>
            <a:r>
              <a:rPr lang="en-US" altLang="zh-CN" dirty="0"/>
              <a:t>H7</a:t>
            </a:r>
            <a:r>
              <a:rPr lang="zh-CN" altLang="en-US" dirty="0"/>
              <a:t>／</a:t>
            </a:r>
            <a:r>
              <a:rPr lang="en-US" altLang="zh-CN" dirty="0"/>
              <a:t>k6 </a:t>
            </a:r>
            <a:r>
              <a:rPr lang="zh-CN" altLang="en-US" dirty="0"/>
              <a:t>的正常情况还紧。</a:t>
            </a:r>
          </a:p>
        </p:txBody>
      </p:sp>
      <p:sp>
        <p:nvSpPr>
          <p:cNvPr id="9" name="标注: 线形(带强调线) 8">
            <a:extLst>
              <a:ext uri="{FF2B5EF4-FFF2-40B4-BE49-F238E27FC236}">
                <a16:creationId xmlns:a16="http://schemas.microsoft.com/office/drawing/2014/main" id="{309313D6-B920-421C-B0F6-739DA8DA0A9B}"/>
              </a:ext>
            </a:extLst>
          </p:cNvPr>
          <p:cNvSpPr/>
          <p:nvPr/>
        </p:nvSpPr>
        <p:spPr>
          <a:xfrm>
            <a:off x="9332277" y="1382426"/>
            <a:ext cx="2859723" cy="1414621"/>
          </a:xfrm>
          <a:prstGeom prst="accentCallout1">
            <a:avLst>
              <a:gd name="adj1" fmla="val 18750"/>
              <a:gd name="adj2" fmla="val -1583"/>
              <a:gd name="adj3" fmla="val 55762"/>
              <a:gd name="adj4" fmla="val -2202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dirty="0"/>
              <a:t>当尺寸分布按正态分布时，获得过盈的概率只有千分之几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sz="1600" dirty="0"/>
              <a:t>平均间隙为</a:t>
            </a:r>
            <a:r>
              <a:rPr lang="en-US" altLang="zh-CN" sz="1600" dirty="0" err="1"/>
              <a:t>Xav</a:t>
            </a:r>
            <a:r>
              <a:rPr lang="en-US" altLang="zh-CN" sz="1600" dirty="0"/>
              <a:t> = +12.5μm</a:t>
            </a:r>
            <a:r>
              <a:rPr lang="zh-CN" altLang="en-US" sz="1600" dirty="0"/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1" name="Picture 5">
            <a:extLst>
              <a:ext uri="{FF2B5EF4-FFF2-40B4-BE49-F238E27FC236}">
                <a16:creationId xmlns:a16="http://schemas.microsoft.com/office/drawing/2014/main" id="{5ED3C951-0981-48B1-8AEE-3D70D5CAC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2047876"/>
            <a:ext cx="5618162" cy="391477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534" name="Picture 6">
            <a:extLst>
              <a:ext uri="{FF2B5EF4-FFF2-40B4-BE49-F238E27FC236}">
                <a16:creationId xmlns:a16="http://schemas.microsoft.com/office/drawing/2014/main" id="{F72713DE-DD23-494B-9F58-75A6EB1CF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2768600"/>
            <a:ext cx="463550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535" name="Picture 7">
            <a:extLst>
              <a:ext uri="{FF2B5EF4-FFF2-40B4-BE49-F238E27FC236}">
                <a16:creationId xmlns:a16="http://schemas.microsoft.com/office/drawing/2014/main" id="{D11496FD-970B-4B41-8AE4-2C3182950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138" y="4495800"/>
            <a:ext cx="463550" cy="86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536" name="Picture 8">
            <a:extLst>
              <a:ext uri="{FF2B5EF4-FFF2-40B4-BE49-F238E27FC236}">
                <a16:creationId xmlns:a16="http://schemas.microsoft.com/office/drawing/2014/main" id="{DE00A4E4-D9B7-4C7C-9585-93A1490AD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9" y="3200401"/>
            <a:ext cx="301625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2537" name="Picture 9">
            <a:extLst>
              <a:ext uri="{FF2B5EF4-FFF2-40B4-BE49-F238E27FC236}">
                <a16:creationId xmlns:a16="http://schemas.microsoft.com/office/drawing/2014/main" id="{E9075B71-9026-4825-810C-61C847A429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8739" y="4927600"/>
            <a:ext cx="288925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3976" name="Rectangle 10">
            <a:extLst>
              <a:ext uri="{FF2B5EF4-FFF2-40B4-BE49-F238E27FC236}">
                <a16:creationId xmlns:a16="http://schemas.microsoft.com/office/drawing/2014/main" id="{53CCB4BD-8DC9-4F99-8510-C386DAEAB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57" y="1183596"/>
            <a:ext cx="4697412" cy="585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二）、配合公差</a:t>
            </a:r>
            <a:r>
              <a:rPr lang="zh-CN" altLang="en-US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设计内容</a:t>
            </a:r>
          </a:p>
        </p:txBody>
      </p:sp>
      <p:pic>
        <p:nvPicPr>
          <p:cNvPr id="662539" name="Picture 11" descr="_A~_C_F`%IP6P74Q9KE%$%5">
            <a:extLst>
              <a:ext uri="{FF2B5EF4-FFF2-40B4-BE49-F238E27FC236}">
                <a16:creationId xmlns:a16="http://schemas.microsoft.com/office/drawing/2014/main" id="{E5B6E02F-30BF-4F4F-9666-C64607077DF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825" y="2781301"/>
            <a:ext cx="933450" cy="1223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2540" name="Rectangle 12">
            <a:extLst>
              <a:ext uri="{FF2B5EF4-FFF2-40B4-BE49-F238E27FC236}">
                <a16:creationId xmlns:a16="http://schemas.microsoft.com/office/drawing/2014/main" id="{6E2A4B4C-FF15-4AF9-AF55-7848050413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6589" y="4944596"/>
            <a:ext cx="2048959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如何确定？</a:t>
            </a:r>
            <a:r>
              <a:rPr lang="zh-CN" altLang="en-US" sz="180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E0BE5A9-E296-4F5D-B821-D4228DCAED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25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25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2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25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62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625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2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2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62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62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254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916" name="Picture 4">
            <a:extLst>
              <a:ext uri="{FF2B5EF4-FFF2-40B4-BE49-F238E27FC236}">
                <a16:creationId xmlns:a16="http://schemas.microsoft.com/office/drawing/2014/main" id="{42B80FEE-0E4B-40DC-9207-9FE636231802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00743" y="2279195"/>
            <a:ext cx="5905500" cy="3770313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50918" name="Rectangle 6">
            <a:extLst>
              <a:ext uri="{FF2B5EF4-FFF2-40B4-BE49-F238E27FC236}">
                <a16:creationId xmlns:a16="http://schemas.microsoft.com/office/drawing/2014/main" id="{A37C8D09-5C3A-4E78-9D5A-FC1AAECCF7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445" y="2218531"/>
            <a:ext cx="453533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A/</a:t>
            </a:r>
            <a:r>
              <a:rPr lang="en-US" altLang="zh-CN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0919" name="Rectangle 7">
            <a:extLst>
              <a:ext uri="{FF2B5EF4-FFF2-40B4-BE49-F238E27FC236}">
                <a16:creationId xmlns:a16="http://schemas.microsoft.com/office/drawing/2014/main" id="{037A73AC-4CC1-4927-824D-6D5A8FBE0F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445" y="3088707"/>
            <a:ext cx="4535334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B/</a:t>
            </a:r>
            <a:r>
              <a:rPr lang="en-US" altLang="zh-CN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0920" name="Rectangle 8">
            <a:extLst>
              <a:ext uri="{FF2B5EF4-FFF2-40B4-BE49-F238E27FC236}">
                <a16:creationId xmlns:a16="http://schemas.microsoft.com/office/drawing/2014/main" id="{0423E96F-254B-4E66-B107-F1FFBBCC14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445" y="4431277"/>
            <a:ext cx="5118326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ZC/</a:t>
            </a:r>
            <a:r>
              <a:rPr lang="en-US" altLang="zh-CN" dirty="0">
                <a:solidFill>
                  <a:srgbClr val="FF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a-zc</a:t>
            </a:r>
            <a:r>
              <a:rPr lang="en-US" altLang="zh-CN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:28</a:t>
            </a:r>
            <a:r>
              <a:rPr lang="zh-CN" altLang="en-US" dirty="0">
                <a:solidFill>
                  <a:srgbClr val="0000FF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个配合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0921" name="Rectangle 9">
            <a:extLst>
              <a:ext uri="{FF2B5EF4-FFF2-40B4-BE49-F238E27FC236}">
                <a16:creationId xmlns:a16="http://schemas.microsoft.com/office/drawing/2014/main" id="{FE6D61E3-7C78-426F-B4DF-E1E90E921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445" y="3777001"/>
            <a:ext cx="5118326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 dirty="0">
                <a:solidFill>
                  <a:srgbClr val="0000FF"/>
                </a:solidFill>
                <a:latin typeface="宋体" panose="02010600030101010101" pitchFamily="2" charset="-122"/>
              </a:rPr>
              <a:t>…………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550922" name="Rectangle 10">
            <a:extLst>
              <a:ext uri="{FF2B5EF4-FFF2-40B4-BE49-F238E27FC236}">
                <a16:creationId xmlns:a16="http://schemas.microsoft.com/office/drawing/2014/main" id="{D60DDA39-0181-4A18-89FE-CD9F52459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4445" y="5632678"/>
            <a:ext cx="3559629" cy="637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总计：</a:t>
            </a:r>
            <a:r>
              <a:rPr lang="en-US" altLang="zh-CN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784</a:t>
            </a:r>
            <a:r>
              <a:rPr lang="zh-CN" altLang="en-US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个配合</a:t>
            </a:r>
            <a:r>
              <a:rPr lang="zh-CN" altLang="en-US" dirty="0">
                <a:solidFill>
                  <a:srgbClr val="000000"/>
                </a:solidFill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550924" name="Rectangle 12">
            <a:extLst>
              <a:ext uri="{FF2B5EF4-FFF2-40B4-BE49-F238E27FC236}">
                <a16:creationId xmlns:a16="http://schemas.microsoft.com/office/drawing/2014/main" id="{0B80048C-5B42-4EAC-B136-AD89DFE57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742" y="1321594"/>
            <a:ext cx="4829175" cy="474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3333CC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孔与轴基本偏差对应图</a:t>
            </a:r>
            <a:r>
              <a:rPr lang="zh-CN" altLang="en-US" sz="2800" dirty="0">
                <a:solidFill>
                  <a:srgbClr val="000000"/>
                </a:solidFill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12D8B84-61D0-456B-9606-DA74E02EAC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0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0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0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50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50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0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09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50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18" grpId="0"/>
      <p:bldP spid="550919" grpId="0"/>
      <p:bldP spid="550920" grpId="0"/>
      <p:bldP spid="550921" grpId="0"/>
      <p:bldP spid="550922" grpId="0"/>
      <p:bldP spid="5509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>
            <a:extLst>
              <a:ext uri="{FF2B5EF4-FFF2-40B4-BE49-F238E27FC236}">
                <a16:creationId xmlns:a16="http://schemas.microsoft.com/office/drawing/2014/main" id="{710C677C-E8E6-4223-B989-032FF61DD5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4043" y="1486764"/>
            <a:ext cx="6192838" cy="768350"/>
          </a:xfrm>
          <a:noFill/>
          <a:ln w="9525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第四节  配合公差及精度设计</a:t>
            </a:r>
          </a:p>
        </p:txBody>
      </p:sp>
      <p:sp>
        <p:nvSpPr>
          <p:cNvPr id="455685" name="Rectangle 5">
            <a:extLst>
              <a:ext uri="{FF2B5EF4-FFF2-40B4-BE49-F238E27FC236}">
                <a16:creationId xmlns:a16="http://schemas.microsoft.com/office/drawing/2014/main" id="{085E1C58-71F7-40BD-9197-431259BF3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5687" name="Rectangle 7">
            <a:extLst>
              <a:ext uri="{FF2B5EF4-FFF2-40B4-BE49-F238E27FC236}">
                <a16:creationId xmlns:a16="http://schemas.microsoft.com/office/drawing/2014/main" id="{5B66667D-446E-4BE6-A5EA-13DC512A8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DCB1395-5E60-4EDB-BBF6-3650FAB90095}"/>
              </a:ext>
            </a:extLst>
          </p:cNvPr>
          <p:cNvSpPr txBox="1">
            <a:spLocks/>
          </p:cNvSpPr>
          <p:nvPr/>
        </p:nvSpPr>
        <p:spPr>
          <a:xfrm>
            <a:off x="849086" y="154897"/>
            <a:ext cx="1959428" cy="5526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内容提要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848943C-7BA4-4A89-9920-8664A86C16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42" y="3034305"/>
            <a:ext cx="3834373" cy="26436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BA531E3-0957-42D8-A579-57454CBC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18" y="2816213"/>
            <a:ext cx="3416320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 dirty="0">
                <a:latin typeface="隶书" panose="02010509060101010101" pitchFamily="49" charset="-122"/>
                <a:ea typeface="隶书" panose="02010509060101010101" pitchFamily="49" charset="-122"/>
              </a:rPr>
              <a:t>一 孔与轴配合概念 </a:t>
            </a:r>
          </a:p>
        </p:txBody>
      </p:sp>
      <p:sp>
        <p:nvSpPr>
          <p:cNvPr id="12" name="Rectangle 13">
            <a:extLst>
              <a:ext uri="{FF2B5EF4-FFF2-40B4-BE49-F238E27FC236}">
                <a16:creationId xmlns:a16="http://schemas.microsoft.com/office/drawing/2014/main" id="{36EE9A2A-D1F2-4BD7-9C93-DA367211A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17" y="3752044"/>
            <a:ext cx="359585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>
                <a:latin typeface="隶书" panose="02010509060101010101" pitchFamily="49" charset="-122"/>
                <a:ea typeface="隶书" panose="02010509060101010101" pitchFamily="49" charset="-122"/>
              </a:rPr>
              <a:t>二 配合种类及其特性</a:t>
            </a: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26EEAA68-BBB9-4907-9C26-30AC7CA48E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18" y="4652158"/>
            <a:ext cx="2159566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>
                <a:latin typeface="隶书" panose="02010509060101010101" pitchFamily="49" charset="-122"/>
                <a:ea typeface="隶书" panose="02010509060101010101" pitchFamily="49" charset="-122"/>
              </a:rPr>
              <a:t>三 配合制度</a:t>
            </a:r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6009269B-0466-4D12-9F83-7B0F7939A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9218" y="5540363"/>
            <a:ext cx="2877711" cy="523220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en-US" sz="2800">
                <a:latin typeface="隶书" panose="02010509060101010101" pitchFamily="49" charset="-122"/>
                <a:ea typeface="隶书" panose="02010509060101010101" pitchFamily="49" charset="-122"/>
              </a:rPr>
              <a:t>四 配合公差设计</a:t>
            </a:r>
          </a:p>
        </p:txBody>
      </p:sp>
    </p:spTree>
    <p:extLst>
      <p:ext uri="{BB962C8B-B14F-4D97-AF65-F5344CB8AC3E}">
        <p14:creationId xmlns:p14="http://schemas.microsoft.com/office/powerpoint/2010/main" val="6395294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hlinkClick r:id="rId2" action="ppaction://hlinksldjump"/>
            <a:extLst>
              <a:ext uri="{FF2B5EF4-FFF2-40B4-BE49-F238E27FC236}">
                <a16:creationId xmlns:a16="http://schemas.microsoft.com/office/drawing/2014/main" id="{0BC780C1-0DA4-4096-8097-3D548261C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6591" y="1941060"/>
            <a:ext cx="9607098" cy="4677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1.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优先、常用、一般公差带</a:t>
            </a: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一般         常用         优先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轴：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116           59          13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孔：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105           44          13</a:t>
            </a:r>
          </a:p>
          <a:p>
            <a:pPr eaLnBrk="1" hangingPunct="1">
              <a:buFontTx/>
              <a:buNone/>
            </a:pPr>
            <a:endParaRPr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2.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优先、常用配合</a:t>
            </a:r>
          </a:p>
          <a:p>
            <a:pPr eaLnBrk="1" hangingPunct="1">
              <a:buFontTx/>
              <a:buNone/>
            </a:pP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             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常用                  优先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基孔制   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59                    13</a:t>
            </a:r>
          </a:p>
          <a:p>
            <a:pPr eaLnBrk="1" hangingPunct="1"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基轴制            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47                    13</a:t>
            </a:r>
          </a:p>
        </p:txBody>
      </p:sp>
      <p:sp>
        <p:nvSpPr>
          <p:cNvPr id="86019" name="Text Box 11">
            <a:extLst>
              <a:ext uri="{FF2B5EF4-FFF2-40B4-BE49-F238E27FC236}">
                <a16:creationId xmlns:a16="http://schemas.microsoft.com/office/drawing/2014/main" id="{D5FD06A2-DC71-434E-8F74-D277C60EE5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888" y="1175204"/>
            <a:ext cx="701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</a:rPr>
              <a:t>优先、常用公差带和优先、常用配合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F30AC31-B8F1-4A34-B6AB-70372B3324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466" name="Picture 2" descr="2-13">
            <a:hlinkClick r:id="rId2" action="ppaction://hlinksldjump"/>
            <a:extLst>
              <a:ext uri="{FF2B5EF4-FFF2-40B4-BE49-F238E27FC236}">
                <a16:creationId xmlns:a16="http://schemas.microsoft.com/office/drawing/2014/main" id="{11956B0F-4052-4D9D-A3E9-A3E56FF4C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0"/>
          <a:stretch>
            <a:fillRect/>
          </a:stretch>
        </p:blipFill>
        <p:spPr bwMode="auto">
          <a:xfrm>
            <a:off x="892629" y="1538288"/>
            <a:ext cx="91440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4467" name="Rectangle 3">
            <a:extLst>
              <a:ext uri="{FF2B5EF4-FFF2-40B4-BE49-F238E27FC236}">
                <a16:creationId xmlns:a16="http://schemas.microsoft.com/office/drawing/2014/main" id="{111F5560-8898-40C4-9530-C4326DE8E4F1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15685" y="954088"/>
            <a:ext cx="6858000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尺寸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≤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500mm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孔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一般、常用、优先公差带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004D6590-9A6C-49C6-AF5C-6502F24123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E67EB65-C4A5-404D-AE9B-F6ECC7549E02}"/>
              </a:ext>
            </a:extLst>
          </p:cNvPr>
          <p:cNvSpPr/>
          <p:nvPr/>
        </p:nvSpPr>
        <p:spPr>
          <a:xfrm>
            <a:off x="6324600" y="5319712"/>
            <a:ext cx="5660572" cy="128990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图中为一般用途公差带，孔有105 个，轴有116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线框内为常用公差带，孔有44 个，轴有59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圆圈内为优先选用公差带，孔、轴均有13 个。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490" name="Picture 2" descr="2-12">
            <a:hlinkClick r:id="rId2" action="ppaction://hlinksldjump"/>
            <a:extLst>
              <a:ext uri="{FF2B5EF4-FFF2-40B4-BE49-F238E27FC236}">
                <a16:creationId xmlns:a16="http://schemas.microsoft.com/office/drawing/2014/main" id="{88D08FE1-7961-4F42-A79A-840FA6757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3"/>
          <a:stretch>
            <a:fillRect/>
          </a:stretch>
        </p:blipFill>
        <p:spPr bwMode="auto">
          <a:xfrm>
            <a:off x="1524000" y="1508126"/>
            <a:ext cx="9144000" cy="5192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5491" name="Rectangle 3">
            <a:extLst>
              <a:ext uri="{FF2B5EF4-FFF2-40B4-BE49-F238E27FC236}">
                <a16:creationId xmlns:a16="http://schemas.microsoft.com/office/drawing/2014/main" id="{0266FA90-FD0B-4BF6-B918-3F472FAC1983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511629" y="971550"/>
            <a:ext cx="6858000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尺寸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≤</a:t>
            </a:r>
            <a:r>
              <a:rPr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500mm</a:t>
            </a:r>
            <a:r>
              <a:rPr lang="zh-CN" altLang="en-US" sz="2800" b="1" dirty="0">
                <a:solidFill>
                  <a:srgbClr val="FF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轴</a:t>
            </a:r>
            <a:r>
              <a:rPr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  <a:cs typeface="Arial" panose="020B0604020202020204" pitchFamily="34" charset="0"/>
              </a:rPr>
              <a:t>一般、常用、优先公差带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3E32419-212A-4ED6-A0D9-4BF48B5BA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9D02266-C4C3-4148-992C-3ECCA548FCD7}"/>
              </a:ext>
            </a:extLst>
          </p:cNvPr>
          <p:cNvSpPr/>
          <p:nvPr/>
        </p:nvSpPr>
        <p:spPr>
          <a:xfrm>
            <a:off x="6324600" y="5319712"/>
            <a:ext cx="5660572" cy="1289905"/>
          </a:xfrm>
          <a:prstGeom prst="rect">
            <a:avLst/>
          </a:prstGeom>
          <a:solidFill>
            <a:srgbClr val="FFFF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图中为一般用途公差带，孔有105 个，轴有116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线框内为常用公差带，孔有44 个，轴有59 个。</a:t>
            </a:r>
            <a:endParaRPr lang="en-US" altLang="zh-CN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C00000"/>
                </a:solidFill>
              </a:rPr>
              <a:t>圆圈内为优先选用公差带，孔、轴均有13 个。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图片3">
            <a:hlinkClick r:id="rId2" action="ppaction://hlinksldjump"/>
            <a:extLst>
              <a:ext uri="{FF2B5EF4-FFF2-40B4-BE49-F238E27FC236}">
                <a16:creationId xmlns:a16="http://schemas.microsoft.com/office/drawing/2014/main" id="{6BA79B1A-1730-4E9A-99DA-1F74FE1DC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-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1" y="82550"/>
            <a:ext cx="9144000" cy="67754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463A6705-E231-4327-92CA-4EFFE35B1A25}"/>
              </a:ext>
            </a:extLst>
          </p:cNvPr>
          <p:cNvSpPr/>
          <p:nvPr/>
        </p:nvSpPr>
        <p:spPr>
          <a:xfrm>
            <a:off x="2955925" y="1400631"/>
            <a:ext cx="7341961" cy="1890713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椭圆形标注 4">
            <a:extLst>
              <a:ext uri="{FF2B5EF4-FFF2-40B4-BE49-F238E27FC236}">
                <a16:creationId xmlns:a16="http://schemas.microsoft.com/office/drawing/2014/main" id="{CB819104-0ACA-4A04-8DF5-8EBC1872ACA8}"/>
              </a:ext>
            </a:extLst>
          </p:cNvPr>
          <p:cNvSpPr/>
          <p:nvPr/>
        </p:nvSpPr>
        <p:spPr>
          <a:xfrm>
            <a:off x="7675564" y="3427413"/>
            <a:ext cx="2865437" cy="1509712"/>
          </a:xfrm>
          <a:prstGeom prst="wedgeEllipseCallout">
            <a:avLst>
              <a:gd name="adj1" fmla="val -58748"/>
              <a:gd name="adj2" fmla="val -609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当轴的标准公差</a:t>
            </a:r>
            <a:r>
              <a:rPr lang="en-US" altLang="zh-CN" dirty="0">
                <a:solidFill>
                  <a:srgbClr val="FF0000"/>
                </a:solidFill>
              </a:rPr>
              <a:t>IT7</a:t>
            </a:r>
            <a:r>
              <a:rPr lang="zh-CN" altLang="en-US" dirty="0">
                <a:solidFill>
                  <a:srgbClr val="FF0000"/>
                </a:solidFill>
              </a:rPr>
              <a:t>以下时，与低一级的孔相配合</a:t>
            </a:r>
          </a:p>
        </p:txBody>
      </p:sp>
      <p:sp>
        <p:nvSpPr>
          <p:cNvPr id="7" name="椭圆形标注 6">
            <a:extLst>
              <a:ext uri="{FF2B5EF4-FFF2-40B4-BE49-F238E27FC236}">
                <a16:creationId xmlns:a16="http://schemas.microsoft.com/office/drawing/2014/main" id="{751BCC49-C8C0-40F7-BD91-65CBFBE5E7E4}"/>
              </a:ext>
            </a:extLst>
          </p:cNvPr>
          <p:cNvSpPr/>
          <p:nvPr/>
        </p:nvSpPr>
        <p:spPr>
          <a:xfrm>
            <a:off x="5812973" y="5127624"/>
            <a:ext cx="2867025" cy="1511300"/>
          </a:xfrm>
          <a:prstGeom prst="wedgeEllipseCallout">
            <a:avLst>
              <a:gd name="adj1" fmla="val -58748"/>
              <a:gd name="adj2" fmla="val -6093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当轴的标准公差</a:t>
            </a:r>
            <a:r>
              <a:rPr lang="en-US" altLang="zh-CN" dirty="0">
                <a:solidFill>
                  <a:srgbClr val="FF0000"/>
                </a:solidFill>
              </a:rPr>
              <a:t>IT8</a:t>
            </a:r>
            <a:r>
              <a:rPr lang="zh-CN" altLang="en-US" dirty="0">
                <a:solidFill>
                  <a:srgbClr val="FF0000"/>
                </a:solidFill>
              </a:rPr>
              <a:t>以上时，与同级的孔相配合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3854EB-059A-40EA-8271-A83DBF9FE82B}"/>
              </a:ext>
            </a:extLst>
          </p:cNvPr>
          <p:cNvSpPr/>
          <p:nvPr/>
        </p:nvSpPr>
        <p:spPr>
          <a:xfrm>
            <a:off x="2198914" y="3291344"/>
            <a:ext cx="3063876" cy="2867025"/>
          </a:xfrm>
          <a:prstGeom prst="rect">
            <a:avLst/>
          </a:prstGeom>
          <a:solidFill>
            <a:srgbClr val="FFFF99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图片4">
            <a:hlinkClick r:id="rId2" action="ppaction://hlinksldjump"/>
            <a:extLst>
              <a:ext uri="{FF2B5EF4-FFF2-40B4-BE49-F238E27FC236}">
                <a16:creationId xmlns:a16="http://schemas.microsoft.com/office/drawing/2014/main" id="{D10EF2EA-5326-4CA9-A269-FA510D41F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-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" b="1"/>
          <a:stretch/>
        </p:blipFill>
        <p:spPr bwMode="auto">
          <a:xfrm>
            <a:off x="1581151" y="87086"/>
            <a:ext cx="9732495" cy="671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B3CECA5-8B5B-4CED-8D87-4191CCFE5AA6}"/>
              </a:ext>
            </a:extLst>
          </p:cNvPr>
          <p:cNvSpPr/>
          <p:nvPr/>
        </p:nvSpPr>
        <p:spPr>
          <a:xfrm>
            <a:off x="3922371" y="1406977"/>
            <a:ext cx="5199857" cy="1890261"/>
          </a:xfrm>
          <a:prstGeom prst="rect">
            <a:avLst/>
          </a:prstGeom>
          <a:solidFill>
            <a:schemeClr val="accent6">
              <a:lumMod val="40000"/>
              <a:lumOff val="60000"/>
              <a:alpha val="42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椭圆形标注 5">
            <a:extLst>
              <a:ext uri="{FF2B5EF4-FFF2-40B4-BE49-F238E27FC236}">
                <a16:creationId xmlns:a16="http://schemas.microsoft.com/office/drawing/2014/main" id="{EAD89755-8A69-425B-B45B-13E14001848D}"/>
              </a:ext>
            </a:extLst>
          </p:cNvPr>
          <p:cNvSpPr/>
          <p:nvPr/>
        </p:nvSpPr>
        <p:spPr>
          <a:xfrm>
            <a:off x="6156327" y="4103687"/>
            <a:ext cx="5349874" cy="1890261"/>
          </a:xfrm>
          <a:prstGeom prst="wedgeEllipseCallout">
            <a:avLst>
              <a:gd name="adj1" fmla="val -61337"/>
              <a:gd name="adj2" fmla="val -91526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当孔的标准公差</a:t>
            </a:r>
            <a:r>
              <a:rPr lang="en-US" altLang="zh-CN" dirty="0">
                <a:solidFill>
                  <a:srgbClr val="FF0000"/>
                </a:solidFill>
              </a:rPr>
              <a:t>IT8</a:t>
            </a:r>
            <a:r>
              <a:rPr lang="zh-CN" altLang="en-US" dirty="0">
                <a:solidFill>
                  <a:srgbClr val="FF0000"/>
                </a:solidFill>
              </a:rPr>
              <a:t>以下或少数等于</a:t>
            </a:r>
            <a:r>
              <a:rPr lang="en-US" altLang="zh-CN" dirty="0">
                <a:solidFill>
                  <a:srgbClr val="FF0000"/>
                </a:solidFill>
              </a:rPr>
              <a:t>IT8</a:t>
            </a:r>
            <a:r>
              <a:rPr lang="zh-CN" altLang="en-US" dirty="0">
                <a:solidFill>
                  <a:srgbClr val="FF0000"/>
                </a:solidFill>
              </a:rPr>
              <a:t>时，与高一级的基准轴相配合；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rgbClr val="FF0000"/>
                </a:solidFill>
              </a:rPr>
              <a:t>其余是同级配合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D09F7B7-D7BA-407E-97E9-2EE3321BC142}"/>
              </a:ext>
            </a:extLst>
          </p:cNvPr>
          <p:cNvSpPr/>
          <p:nvPr/>
        </p:nvSpPr>
        <p:spPr>
          <a:xfrm>
            <a:off x="2384552" y="3297238"/>
            <a:ext cx="3160712" cy="3060019"/>
          </a:xfrm>
          <a:prstGeom prst="rect">
            <a:avLst/>
          </a:prstGeom>
          <a:solidFill>
            <a:srgbClr val="FFFF99">
              <a:alpha val="40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221012E0-2FC3-4966-A42B-671B99C0C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FC662DE-54E5-491E-893F-40E168D6EF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5229936"/>
              </p:ext>
            </p:extLst>
          </p:nvPr>
        </p:nvGraphicFramePr>
        <p:xfrm>
          <a:off x="157842" y="818863"/>
          <a:ext cx="11876315" cy="6039137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360131">
                  <a:extLst>
                    <a:ext uri="{9D8B030D-6E8A-4147-A177-3AD203B41FA5}">
                      <a16:colId xmlns:a16="http://schemas.microsoft.com/office/drawing/2014/main" val="1103441181"/>
                    </a:ext>
                  </a:extLst>
                </a:gridCol>
                <a:gridCol w="1214403">
                  <a:extLst>
                    <a:ext uri="{9D8B030D-6E8A-4147-A177-3AD203B41FA5}">
                      <a16:colId xmlns:a16="http://schemas.microsoft.com/office/drawing/2014/main" val="4614171"/>
                    </a:ext>
                  </a:extLst>
                </a:gridCol>
                <a:gridCol w="9301781">
                  <a:extLst>
                    <a:ext uri="{9D8B030D-6E8A-4147-A177-3AD203B41FA5}">
                      <a16:colId xmlns:a16="http://schemas.microsoft.com/office/drawing/2014/main" val="3010400831"/>
                    </a:ext>
                  </a:extLst>
                </a:gridCol>
              </a:tblGrid>
              <a:tr h="260143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优先配合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说</a:t>
                      </a: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       </a:t>
                      </a: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明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8470828"/>
                  </a:ext>
                </a:extLst>
              </a:tr>
              <a:tr h="26014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基孔制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solidFill>
                            <a:schemeClr val="tx1"/>
                          </a:solidFill>
                          <a:effectLst/>
                        </a:rPr>
                        <a:t>基轴制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3763609"/>
                  </a:ext>
                </a:extLst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H11/c11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C11/h11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间隙量非常大。用于很松的、转动很慢的动配合；要求大公差与大间隙量的外露组件；要求装配方便的很松的配合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6934253"/>
                  </a:ext>
                </a:extLst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H9/d9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solidFill>
                            <a:schemeClr val="tx1"/>
                          </a:solidFill>
                          <a:effectLst/>
                        </a:rPr>
                        <a:t>D9/h9</a:t>
                      </a:r>
                      <a:endParaRPr lang="zh-CN" sz="240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间隙量很大的自由转动配合。用于精度非主要要求时；适用于有大的温度变动、高转速或大的轴颈压力时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525455"/>
                  </a:ext>
                </a:extLst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H8/f7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F8/h7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间隙量不大的转动配合。用于中等转速与中等轴颈压力的精确转动；也用于装配较易的中等定位配合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231735"/>
                  </a:ext>
                </a:extLst>
              </a:tr>
              <a:tr h="520286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H7/g6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G7/h6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间隙量很小的滑动配合。用于不希望自由旋转，但可自由移动和转动并精密定位时；也可用于要求明确的定位配合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0187622"/>
                  </a:ext>
                </a:extLst>
              </a:tr>
              <a:tr h="1300714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H8/h7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H9/h9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H11/h11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H8/h7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H9/h9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H11/h11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均为间隙量定位配合。零件可自由装拆，而工作时一般相对静止不动。在最大实体条件下的间隙量为零。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在最小实体条件下的间隙量由公差等级决定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b="0" kern="1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172231"/>
                  </a:ext>
                </a:extLst>
              </a:tr>
              <a:tr h="2601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H7/k6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K7/h6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过盈配合，用于精密定位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1367460"/>
                  </a:ext>
                </a:extLst>
              </a:tr>
              <a:tr h="2601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H7/n6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N7/h6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过渡配合，允许有较大过盈量的更精密定位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3846679"/>
                  </a:ext>
                </a:extLst>
              </a:tr>
              <a:tr h="78042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H7/p6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P7/h6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过盈定位配合，即小过盈配合。用于定位精度特别重要时，能以最好的定位精度达到部件的刚性及对中性要求，而对内孔承受压力无特殊要求，不依靠配合的紧固性传递摩擦负荷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856119"/>
                  </a:ext>
                </a:extLst>
              </a:tr>
              <a:tr h="39183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H7/s6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S7/h6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中等压入配合。适用于一般刚件；或用于薄壁件的冷缩配合；用于铸铁件可得到最紧的配合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1382904"/>
                  </a:ext>
                </a:extLst>
              </a:tr>
              <a:tr h="26014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H7/u6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800" kern="100">
                          <a:solidFill>
                            <a:schemeClr val="tx1"/>
                          </a:solidFill>
                          <a:effectLst/>
                        </a:rPr>
                        <a:t>U7/h6</a:t>
                      </a:r>
                      <a:endParaRPr lang="zh-CN" sz="2400" kern="1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zh-CN" sz="1800" b="0" kern="100" dirty="0">
                          <a:solidFill>
                            <a:schemeClr val="tx1"/>
                          </a:solidFill>
                          <a:effectLst/>
                        </a:rPr>
                        <a:t>压入配合。适用于可以承受高压力的零件；或不宜承受大压力的冷缩配合</a:t>
                      </a:r>
                      <a:endParaRPr lang="zh-CN" sz="1800" b="0" kern="1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6890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7210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5" name="Rectangle 3">
            <a:extLst>
              <a:ext uri="{FF2B5EF4-FFF2-40B4-BE49-F238E27FC236}">
                <a16:creationId xmlns:a16="http://schemas.microsoft.com/office/drawing/2014/main" id="{F6F27ACC-B3DA-4EB3-A72C-D47DB2E4AAD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171575"/>
            <a:ext cx="5943600" cy="763588"/>
          </a:xfrm>
        </p:spPr>
        <p:txBody>
          <a:bodyPr>
            <a:normAutofit fontScale="925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三）、配合公差设计步骤</a:t>
            </a:r>
          </a:p>
        </p:txBody>
      </p:sp>
      <p:sp>
        <p:nvSpPr>
          <p:cNvPr id="617476" name="Rectangle 4">
            <a:extLst>
              <a:ext uri="{FF2B5EF4-FFF2-40B4-BE49-F238E27FC236}">
                <a16:creationId xmlns:a16="http://schemas.microsoft.com/office/drawing/2014/main" id="{5D7224C8-05F1-49FE-884E-718887554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046" y="2476350"/>
            <a:ext cx="40559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第一步  孔偏差代号选择</a:t>
            </a:r>
            <a:r>
              <a:rPr lang="zh-CN" altLang="en-US" sz="1800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617485" name="Rectangle 13">
            <a:extLst>
              <a:ext uri="{FF2B5EF4-FFF2-40B4-BE49-F238E27FC236}">
                <a16:creationId xmlns:a16="http://schemas.microsoft.com/office/drawing/2014/main" id="{C2C6A7BC-A22A-4D59-84F3-FC33C96EF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046" y="3124050"/>
            <a:ext cx="405591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第二步  轴偏差代号选择</a:t>
            </a:r>
            <a:r>
              <a:rPr lang="zh-CN" altLang="en-US" sz="1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617486" name="Rectangle 14">
            <a:extLst>
              <a:ext uri="{FF2B5EF4-FFF2-40B4-BE49-F238E27FC236}">
                <a16:creationId xmlns:a16="http://schemas.microsoft.com/office/drawing/2014/main" id="{D1D9B6EE-1EA2-48D8-AAB9-1EB832CE7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045" y="3844775"/>
            <a:ext cx="470513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第三步 孔与轴公差等级选择 </a:t>
            </a:r>
          </a:p>
        </p:txBody>
      </p:sp>
      <p:sp>
        <p:nvSpPr>
          <p:cNvPr id="617487" name="Rectangle 15">
            <a:extLst>
              <a:ext uri="{FF2B5EF4-FFF2-40B4-BE49-F238E27FC236}">
                <a16:creationId xmlns:a16="http://schemas.microsoft.com/office/drawing/2014/main" id="{96727664-FE79-4F01-A430-636AF37350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045" y="4563912"/>
            <a:ext cx="36279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第四步  配合公差标注</a:t>
            </a:r>
          </a:p>
        </p:txBody>
      </p:sp>
      <p:sp>
        <p:nvSpPr>
          <p:cNvPr id="617490" name="Rectangle 18">
            <a:extLst>
              <a:ext uri="{FF2B5EF4-FFF2-40B4-BE49-F238E27FC236}">
                <a16:creationId xmlns:a16="http://schemas.microsoft.com/office/drawing/2014/main" id="{6FC32D93-B51C-492F-965B-280608999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045" y="5378766"/>
            <a:ext cx="434606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第五步  配合公差标注分解</a:t>
            </a:r>
          </a:p>
        </p:txBody>
      </p:sp>
      <p:pic>
        <p:nvPicPr>
          <p:cNvPr id="60418" name="Picture 2">
            <a:extLst>
              <a:ext uri="{FF2B5EF4-FFF2-40B4-BE49-F238E27FC236}">
                <a16:creationId xmlns:a16="http://schemas.microsoft.com/office/drawing/2014/main" id="{290F60EA-2E36-40E3-BCFA-81CF0DE10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14" y="1720996"/>
            <a:ext cx="3211286" cy="2140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420" name="Picture 4">
            <a:extLst>
              <a:ext uri="{FF2B5EF4-FFF2-40B4-BE49-F238E27FC236}">
                <a16:creationId xmlns:a16="http://schemas.microsoft.com/office/drawing/2014/main" id="{15F0C735-9425-49AA-9BA6-A5AE7C571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0113" y="4005498"/>
            <a:ext cx="3211286" cy="2163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BFAE658E-1404-4404-BBF7-912ABE89AD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7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7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74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7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74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74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74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174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74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76" grpId="0"/>
      <p:bldP spid="617485" grpId="0"/>
      <p:bldP spid="617486" grpId="0"/>
      <p:bldP spid="617487" grpId="0"/>
      <p:bldP spid="61749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5" name="Rectangle 3">
            <a:extLst>
              <a:ext uri="{FF2B5EF4-FFF2-40B4-BE49-F238E27FC236}">
                <a16:creationId xmlns:a16="http://schemas.microsoft.com/office/drawing/2014/main" id="{0ADA4F2F-DACA-468D-BF18-6071A61988F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162050"/>
            <a:ext cx="4397375" cy="763588"/>
          </a:xfrm>
        </p:spPr>
        <p:txBody>
          <a:bodyPr>
            <a:normAutofit fontScale="70000" lnSpcReduction="2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四</a:t>
            </a:r>
            <a:r>
              <a:rPr lang="en-US" altLang="zh-CN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、配合公差设计方法</a:t>
            </a:r>
          </a:p>
        </p:txBody>
      </p:sp>
      <p:sp>
        <p:nvSpPr>
          <p:cNvPr id="709636" name="Rectangle 4">
            <a:extLst>
              <a:ext uri="{FF2B5EF4-FFF2-40B4-BE49-F238E27FC236}">
                <a16:creationId xmlns:a16="http://schemas.microsoft.com/office/drawing/2014/main" id="{DC2EA084-A1C1-4F8B-BB1C-49BDDDAFDC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1906" y="1865968"/>
            <a:ext cx="33361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、孔偏差代号选择</a:t>
            </a:r>
            <a:r>
              <a:rPr lang="zh-CN" altLang="en-US" sz="18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709637" name="Rectangle 5">
            <a:extLst>
              <a:ext uri="{FF2B5EF4-FFF2-40B4-BE49-F238E27FC236}">
                <a16:creationId xmlns:a16="http://schemas.microsoft.com/office/drawing/2014/main" id="{E0A9C50E-5715-478E-A1DE-A30DAA350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9122" y="5776118"/>
            <a:ext cx="698341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选择原则：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基孔制优先，</a:t>
            </a:r>
            <a:r>
              <a:rPr lang="zh-CN" altLang="en-US" sz="2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孔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偏差代号选</a:t>
            </a:r>
            <a:r>
              <a:rPr lang="en-US" altLang="zh-CN" sz="28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H</a:t>
            </a: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；</a:t>
            </a:r>
            <a:r>
              <a:rPr lang="zh-CN" altLang="en-US" sz="280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pic>
        <p:nvPicPr>
          <p:cNvPr id="709638" name="Picture 6">
            <a:extLst>
              <a:ext uri="{FF2B5EF4-FFF2-40B4-BE49-F238E27FC236}">
                <a16:creationId xmlns:a16="http://schemas.microsoft.com/office/drawing/2014/main" id="{B881656E-FEFB-4B0F-B96B-4D7D400DD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2693" y="2686051"/>
            <a:ext cx="5545138" cy="2751137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09639" name="Picture 7">
            <a:extLst>
              <a:ext uri="{FF2B5EF4-FFF2-40B4-BE49-F238E27FC236}">
                <a16:creationId xmlns:a16="http://schemas.microsoft.com/office/drawing/2014/main" id="{59F2B811-B4DC-4113-B1F5-47EEE5205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401" y="3284538"/>
            <a:ext cx="327025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221012E0-2FC3-4966-A42B-671B99C0C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9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09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37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1" name="Rectangle 3">
            <a:extLst>
              <a:ext uri="{FF2B5EF4-FFF2-40B4-BE49-F238E27FC236}">
                <a16:creationId xmlns:a16="http://schemas.microsoft.com/office/drawing/2014/main" id="{9D4BF17C-4C8A-4D0E-92A6-1AB527578A4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4006850" y="1361747"/>
            <a:ext cx="3457575" cy="547687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ea typeface="方正隶书简体" pitchFamily="2" charset="-122"/>
              </a:rPr>
              <a:t>——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配合种类的选择</a:t>
            </a:r>
            <a:r>
              <a:rPr lang="zh-CN" altLang="en-US" sz="2800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pic>
        <p:nvPicPr>
          <p:cNvPr id="723972" name="Picture 4">
            <a:extLst>
              <a:ext uri="{FF2B5EF4-FFF2-40B4-BE49-F238E27FC236}">
                <a16:creationId xmlns:a16="http://schemas.microsoft.com/office/drawing/2014/main" id="{44123CE0-2334-45B7-8F84-125266651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26" y="2489654"/>
            <a:ext cx="11320147" cy="436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23973" name="Rectangle 5">
            <a:extLst>
              <a:ext uri="{FF2B5EF4-FFF2-40B4-BE49-F238E27FC236}">
                <a16:creationId xmlns:a16="http://schemas.microsoft.com/office/drawing/2014/main" id="{472468DD-C158-4E98-A0C2-CE2C39E220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743" y="1112371"/>
            <a:ext cx="32672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、轴偏差代号选择</a:t>
            </a:r>
          </a:p>
        </p:txBody>
      </p:sp>
      <p:sp>
        <p:nvSpPr>
          <p:cNvPr id="723976" name="Rectangle 8">
            <a:extLst>
              <a:ext uri="{FF2B5EF4-FFF2-40B4-BE49-F238E27FC236}">
                <a16:creationId xmlns:a16="http://schemas.microsoft.com/office/drawing/2014/main" id="{1FF5C6E4-A32D-4EAF-8163-6891C547C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64147" y="2082409"/>
            <a:ext cx="1727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间隙配合</a:t>
            </a:r>
          </a:p>
        </p:txBody>
      </p:sp>
      <p:sp>
        <p:nvSpPr>
          <p:cNvPr id="723977" name="Rectangle 9">
            <a:extLst>
              <a:ext uri="{FF2B5EF4-FFF2-40B4-BE49-F238E27FC236}">
                <a16:creationId xmlns:a16="http://schemas.microsoft.com/office/drawing/2014/main" id="{8CC9DEFE-0C99-46B2-9E3E-E3ED58130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124" y="2144941"/>
            <a:ext cx="18716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sp>
        <p:nvSpPr>
          <p:cNvPr id="723978" name="Rectangle 10">
            <a:extLst>
              <a:ext uri="{FF2B5EF4-FFF2-40B4-BE49-F238E27FC236}">
                <a16:creationId xmlns:a16="http://schemas.microsoft.com/office/drawing/2014/main" id="{D20B4D9C-C654-4904-82B5-17D4908AD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95581" y="2097939"/>
            <a:ext cx="16557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过盈配合</a:t>
            </a:r>
          </a:p>
        </p:txBody>
      </p:sp>
      <p:sp>
        <p:nvSpPr>
          <p:cNvPr id="723980" name="Rectangle 12">
            <a:extLst>
              <a:ext uri="{FF2B5EF4-FFF2-40B4-BE49-F238E27FC236}">
                <a16:creationId xmlns:a16="http://schemas.microsoft.com/office/drawing/2014/main" id="{FC88179E-20F2-499C-B4CB-65A4BD435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0747" y="2791449"/>
            <a:ext cx="1295400" cy="528638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/a-h</a:t>
            </a:r>
          </a:p>
        </p:txBody>
      </p:sp>
      <p:sp>
        <p:nvSpPr>
          <p:cNvPr id="723981" name="Rectangle 13">
            <a:extLst>
              <a:ext uri="{FF2B5EF4-FFF2-40B4-BE49-F238E27FC236}">
                <a16:creationId xmlns:a16="http://schemas.microsoft.com/office/drawing/2014/main" id="{B6DF4666-7CD3-4666-BCBF-656B71FED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75763" y="2744447"/>
            <a:ext cx="1295400" cy="528637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800" b="1" dirty="0">
                <a:solidFill>
                  <a:srgbClr val="0000FF"/>
                </a:solidFill>
                <a:latin typeface="宋体" panose="02010600030101010101" pitchFamily="2" charset="-122"/>
              </a:rPr>
              <a:t>/u-</a:t>
            </a:r>
            <a:r>
              <a:rPr lang="en-US" altLang="zh-CN" sz="2800" b="1" dirty="0" err="1">
                <a:solidFill>
                  <a:srgbClr val="0000FF"/>
                </a:solidFill>
                <a:latin typeface="宋体" panose="02010600030101010101" pitchFamily="2" charset="-122"/>
              </a:rPr>
              <a:t>zc</a:t>
            </a:r>
            <a:endParaRPr lang="en-US" altLang="zh-CN" sz="2800" b="1" dirty="0">
              <a:solidFill>
                <a:srgbClr val="0000FF"/>
              </a:solidFill>
              <a:latin typeface="宋体" panose="02010600030101010101" pitchFamily="2" charset="-122"/>
            </a:endParaRPr>
          </a:p>
        </p:txBody>
      </p:sp>
      <p:sp>
        <p:nvSpPr>
          <p:cNvPr id="723982" name="Rectangle 14">
            <a:extLst>
              <a:ext uri="{FF2B5EF4-FFF2-40B4-BE49-F238E27FC236}">
                <a16:creationId xmlns:a16="http://schemas.microsoft.com/office/drawing/2014/main" id="{20AE211B-C163-4B8B-A7A7-FBC38D206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3255" y="2791449"/>
            <a:ext cx="1295400" cy="528637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chemeClr val="hlink"/>
                </a:solidFill>
                <a:latin typeface="宋体" panose="02010600030101010101" pitchFamily="2" charset="-122"/>
              </a:rPr>
              <a:t>H</a:t>
            </a:r>
            <a:r>
              <a:rPr lang="en-US" altLang="zh-CN" sz="2800" b="1">
                <a:solidFill>
                  <a:srgbClr val="0000FF"/>
                </a:solidFill>
                <a:latin typeface="宋体" panose="02010600030101010101" pitchFamily="2" charset="-122"/>
              </a:rPr>
              <a:t>/j-t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B4B2589-E311-4342-A7AC-2D2CF9A99A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3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3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239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239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3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3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239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23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23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23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239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23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3976" grpId="0"/>
      <p:bldP spid="723977" grpId="0"/>
      <p:bldP spid="723978" grpId="0"/>
      <p:bldP spid="723980" grpId="0" animBg="1"/>
      <p:bldP spid="723981" grpId="0" animBg="1"/>
      <p:bldP spid="723982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1" name="Rectangle 3">
            <a:extLst>
              <a:ext uri="{FF2B5EF4-FFF2-40B4-BE49-F238E27FC236}">
                <a16:creationId xmlns:a16="http://schemas.microsoft.com/office/drawing/2014/main" id="{B759024B-FF76-4B6A-ABB3-27B53835F7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46" y="895699"/>
            <a:ext cx="8232775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基孔制配合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轴的基本偏差数值的确定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轴的基本偏差是在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基孔制配合的基础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上制定的。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轴的各种基本偏差的数值查表计算获得。   </a:t>
            </a:r>
          </a:p>
        </p:txBody>
      </p:sp>
      <p:pic>
        <p:nvPicPr>
          <p:cNvPr id="94211" name="图片 3">
            <a:extLst>
              <a:ext uri="{FF2B5EF4-FFF2-40B4-BE49-F238E27FC236}">
                <a16:creationId xmlns:a16="http://schemas.microsoft.com/office/drawing/2014/main" id="{8A5F2819-A868-4568-9D68-658B632794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0"/>
          <a:stretch/>
        </p:blipFill>
        <p:spPr bwMode="auto">
          <a:xfrm>
            <a:off x="473982" y="2776888"/>
            <a:ext cx="3715846" cy="3917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D93978BC-6ED4-448A-9622-0CC194D23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6786" y="2793093"/>
            <a:ext cx="7838128" cy="395973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a~h</a:t>
            </a:r>
            <a:r>
              <a:rPr kumimoji="1" lang="en-US" altLang="zh-CN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间隙配合：</a:t>
            </a:r>
            <a:endParaRPr kumimoji="1" lang="en-US" altLang="zh-CN" sz="1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Char char="ü"/>
            </a:pPr>
            <a:r>
              <a:rPr kumimoji="1"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</a:rPr>
              <a:t>abc</a:t>
            </a:r>
            <a:r>
              <a:rPr kumimoji="1" lang="zh-CN" altLang="en-US" sz="2000" dirty="0">
                <a:solidFill>
                  <a:srgbClr val="C00000"/>
                </a:solidFill>
                <a:latin typeface="宋体" panose="02010600030101010101" pitchFamily="2" charset="-122"/>
              </a:rPr>
              <a:t>用于大间隙和热动配合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，考虑发热膨胀的影响，与直径成正比；</a:t>
            </a:r>
            <a:endParaRPr kumimoji="1" lang="en-US" altLang="zh-CN" sz="2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Char char="ü"/>
            </a:pP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def</a:t>
            </a:r>
            <a:r>
              <a:rPr kumimoji="1" lang="zh-CN" altLang="en-US" sz="2000" dirty="0">
                <a:solidFill>
                  <a:srgbClr val="C00000"/>
                </a:solidFill>
                <a:latin typeface="宋体" panose="02010600030101010101" pitchFamily="2" charset="-122"/>
              </a:rPr>
              <a:t>用于旋转运动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，需要保证良好的液体摩擦，最小间隙与直径成平方根关系，同时考虑到表面粗糙度，间隙应该减小；</a:t>
            </a:r>
            <a:endParaRPr kumimoji="1" lang="en-US" altLang="zh-CN" sz="2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Char char="ü"/>
            </a:pPr>
            <a:r>
              <a:rPr kumimoji="1" lang="en-US" altLang="zh-CN" sz="2000" dirty="0">
                <a:solidFill>
                  <a:srgbClr val="FF0000"/>
                </a:solidFill>
                <a:latin typeface="宋体" panose="02010600030101010101" pitchFamily="2" charset="-122"/>
              </a:rPr>
              <a:t>g</a:t>
            </a:r>
            <a:r>
              <a:rPr kumimoji="1" lang="zh-CN" altLang="en-US" sz="2000" dirty="0">
                <a:solidFill>
                  <a:srgbClr val="C00000"/>
                </a:solidFill>
                <a:latin typeface="宋体" panose="02010600030101010101" pitchFamily="2" charset="-122"/>
              </a:rPr>
              <a:t>用于滑动和半液体摩擦，或定位配合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，间隙较小</a:t>
            </a:r>
            <a:endParaRPr kumimoji="1" lang="en-US" altLang="zh-CN" sz="20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ts val="1200"/>
              </a:spcBef>
              <a:buClr>
                <a:srgbClr val="3333FF"/>
              </a:buClr>
              <a:buFont typeface="Wingdings" panose="05000000000000000000" pitchFamily="2" charset="2"/>
              <a:buChar char="ü"/>
            </a:pPr>
            <a:r>
              <a:rPr kumimoji="1" lang="en-US" altLang="zh-CN" sz="2000" dirty="0" err="1">
                <a:solidFill>
                  <a:srgbClr val="FF0000"/>
                </a:solidFill>
                <a:latin typeface="宋体" panose="02010600030101010101" pitchFamily="2" charset="-122"/>
              </a:rPr>
              <a:t>cd,ef,fg</a:t>
            </a:r>
            <a:r>
              <a:rPr kumimoji="1" lang="zh-CN" altLang="en-US" sz="2000" dirty="0">
                <a:solidFill>
                  <a:srgbClr val="000000"/>
                </a:solidFill>
                <a:latin typeface="宋体" panose="02010600030101010101" pitchFamily="2" charset="-122"/>
              </a:rPr>
              <a:t>与前后两档的几何平均值确定，用于尺寸较小的旋转运动。    </a:t>
            </a:r>
          </a:p>
        </p:txBody>
      </p:sp>
      <p:pic>
        <p:nvPicPr>
          <p:cNvPr id="94213" name="Picture 62" descr="3-3">
            <a:extLst>
              <a:ext uri="{FF2B5EF4-FFF2-40B4-BE49-F238E27FC236}">
                <a16:creationId xmlns:a16="http://schemas.microsoft.com/office/drawing/2014/main" id="{A601A335-338B-48E2-83B1-AF7E7EFC2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-156" r="30962" b="66632"/>
          <a:stretch>
            <a:fillRect/>
          </a:stretch>
        </p:blipFill>
        <p:spPr bwMode="auto">
          <a:xfrm>
            <a:off x="1628321" y="3699905"/>
            <a:ext cx="97155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8889F0E6-49C4-4AC0-A4F8-CD3A04F0F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71B95EB8-C666-438F-84AB-8637875084C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9639" y="1458245"/>
            <a:ext cx="6805612" cy="911226"/>
          </a:xfrm>
        </p:spPr>
        <p:txBody>
          <a:bodyPr>
            <a:normAutofit fontScale="90000"/>
          </a:bodyPr>
          <a:lstStyle/>
          <a:p>
            <a:pPr algn="r" eaLnBrk="1" hangingPunct="1"/>
            <a:r>
              <a:rPr lang="zh-CN" altLang="en-US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一  </a:t>
            </a: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</a:t>
            </a:r>
            <a:r>
              <a:rPr lang="zh-CN" altLang="en-US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与</a:t>
            </a: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轴</a:t>
            </a:r>
            <a:r>
              <a:rPr lang="zh-CN" altLang="en-US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配合概念</a:t>
            </a:r>
            <a:r>
              <a:rPr lang="zh-CN" altLang="en-US" dirty="0"/>
              <a:t> </a:t>
            </a:r>
          </a:p>
        </p:txBody>
      </p:sp>
      <p:pic>
        <p:nvPicPr>
          <p:cNvPr id="532484" name="Picture 4" descr="201011~1">
            <a:extLst>
              <a:ext uri="{FF2B5EF4-FFF2-40B4-BE49-F238E27FC236}">
                <a16:creationId xmlns:a16="http://schemas.microsoft.com/office/drawing/2014/main" id="{22222450-F34B-46E3-802B-917C5F0C5F88}"/>
              </a:ext>
            </a:extLst>
          </p:cNvPr>
          <p:cNvPicPr>
            <a:picLocks noGrp="1" noChangeAspect="1" noChangeArrowheads="1"/>
          </p:cNvPicPr>
          <p:nvPr>
            <p:ph type="body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03" r="1817" b="23128"/>
          <a:stretch>
            <a:fillRect/>
          </a:stretch>
        </p:blipFill>
        <p:spPr>
          <a:xfrm>
            <a:off x="8117795" y="2791619"/>
            <a:ext cx="2735262" cy="24749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32505" name="Rectangle 25">
            <a:extLst>
              <a:ext uri="{FF2B5EF4-FFF2-40B4-BE49-F238E27FC236}">
                <a16:creationId xmlns:a16="http://schemas.microsoft.com/office/drawing/2014/main" id="{214F2F1C-DEF1-4A21-BC43-315111F0CF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303" y="3192698"/>
            <a:ext cx="5220890" cy="540639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、理解配合尺寸与配合公差</a:t>
            </a:r>
          </a:p>
        </p:txBody>
      </p:sp>
      <p:sp>
        <p:nvSpPr>
          <p:cNvPr id="532506" name="Rectangle 26">
            <a:extLst>
              <a:ext uri="{FF2B5EF4-FFF2-40B4-BE49-F238E27FC236}">
                <a16:creationId xmlns:a16="http://schemas.microsoft.com/office/drawing/2014/main" id="{0EF48D2F-9C3D-4C18-9296-005AD54C9C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9303" y="4031370"/>
            <a:ext cx="5220890" cy="540639"/>
          </a:xfrm>
          <a:prstGeom prst="rect">
            <a:avLst/>
          </a:prstGeom>
          <a:solidFill>
            <a:srgbClr val="00FF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zh-CN" sz="240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、会画配合公差图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BD49FBAC-57B3-4078-94A6-C0F71348ED07}"/>
              </a:ext>
            </a:extLst>
          </p:cNvPr>
          <p:cNvSpPr txBox="1">
            <a:spLocks/>
          </p:cNvSpPr>
          <p:nvPr/>
        </p:nvSpPr>
        <p:spPr>
          <a:xfrm>
            <a:off x="849086" y="154897"/>
            <a:ext cx="1959428" cy="552675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1219200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defTabSz="914400">
              <a:spcBef>
                <a:spcPct val="20000"/>
              </a:spcBef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内容提要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7" name="Picture 62" descr="3-3">
            <a:extLst>
              <a:ext uri="{FF2B5EF4-FFF2-40B4-BE49-F238E27FC236}">
                <a16:creationId xmlns:a16="http://schemas.microsoft.com/office/drawing/2014/main" id="{757A8CA8-2733-475E-AB12-83FB49D70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-156" r="30962" b="66632"/>
          <a:stretch>
            <a:fillRect/>
          </a:stretch>
        </p:blipFill>
        <p:spPr bwMode="auto">
          <a:xfrm>
            <a:off x="2063750" y="3365501"/>
            <a:ext cx="97155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53768D3D-4228-4274-B3DC-6D26A782B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8" y="2467884"/>
            <a:ext cx="11320147" cy="4368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889942A-E80F-4423-A4FE-6F1B0838F0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372" y="5014233"/>
            <a:ext cx="5660074" cy="178170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j~n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过渡配合，间隙或过盈都不大，可保证孔轴配合时有较好的对中性。</a:t>
            </a: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1600" dirty="0">
                <a:solidFill>
                  <a:srgbClr val="000000"/>
                </a:solidFill>
                <a:latin typeface="宋体" panose="02010600030101010101" pitchFamily="2" charset="-122"/>
              </a:rPr>
              <a:t>其中：</a:t>
            </a:r>
            <a:r>
              <a:rPr kumimoji="1" lang="en-US" altLang="zh-CN" sz="1800" dirty="0">
                <a:solidFill>
                  <a:srgbClr val="FF0000"/>
                </a:solidFill>
                <a:latin typeface="宋体" panose="02010600030101010101" pitchFamily="2" charset="-122"/>
              </a:rPr>
              <a:t>j</a:t>
            </a:r>
            <a:r>
              <a:rPr kumimoji="1"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用于与轴承相配的轴，基本偏差由经验确定；</a:t>
            </a:r>
            <a:endParaRPr kumimoji="1" lang="en-US" altLang="zh-CN" sz="1800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None/>
            </a:pPr>
            <a:r>
              <a:rPr kumimoji="1"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     </a:t>
            </a:r>
            <a:r>
              <a:rPr kumimoji="1"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如滚动轴承常用</a:t>
            </a:r>
            <a:r>
              <a:rPr kumimoji="1"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j5 </a:t>
            </a:r>
            <a:r>
              <a:rPr kumimoji="1"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与</a:t>
            </a:r>
            <a:r>
              <a:rPr kumimoji="1" lang="en-US" altLang="zh-CN" sz="1800" dirty="0">
                <a:solidFill>
                  <a:srgbClr val="000000"/>
                </a:solidFill>
                <a:latin typeface="宋体" panose="02010600030101010101" pitchFamily="2" charset="-122"/>
              </a:rPr>
              <a:t>j6 </a:t>
            </a:r>
            <a:r>
              <a:rPr kumimoji="1" lang="zh-CN" altLang="en-US" sz="1800" dirty="0">
                <a:solidFill>
                  <a:srgbClr val="000000"/>
                </a:solidFill>
                <a:latin typeface="宋体" panose="02010600030101010101" pitchFamily="2" charset="-122"/>
              </a:rPr>
              <a:t>。</a:t>
            </a:r>
          </a:p>
        </p:txBody>
      </p:sp>
      <p:pic>
        <p:nvPicPr>
          <p:cNvPr id="11" name="Picture 62" descr="3-3">
            <a:extLst>
              <a:ext uri="{FF2B5EF4-FFF2-40B4-BE49-F238E27FC236}">
                <a16:creationId xmlns:a16="http://schemas.microsoft.com/office/drawing/2014/main" id="{8BE788CE-DEDD-40C6-9757-8957B5CE1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-156" r="30962" b="66632"/>
          <a:stretch>
            <a:fillRect/>
          </a:stretch>
        </p:blipFill>
        <p:spPr bwMode="auto">
          <a:xfrm>
            <a:off x="4307977" y="3690261"/>
            <a:ext cx="971550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7FD45BE1-3424-4D61-AAF0-13D1477EFB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46" y="895699"/>
            <a:ext cx="8232775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基孔制配合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轴的基本偏差数值的确定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轴的基本偏差是在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基孔制配合的基础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上制定的。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轴的各种基本偏差的数值查表计算获得。 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7A51CEA3-E16E-4A70-AF2A-13431666B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9" name="图片 3">
            <a:extLst>
              <a:ext uri="{FF2B5EF4-FFF2-40B4-BE49-F238E27FC236}">
                <a16:creationId xmlns:a16="http://schemas.microsoft.com/office/drawing/2014/main" id="{CE354BEC-01C3-4F91-B8C2-9D848F5F56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525" y="2801938"/>
            <a:ext cx="6870700" cy="303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C3AE1F30-9559-4E10-910E-1C737E70B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453063"/>
            <a:ext cx="6611937" cy="140493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000" b="1" dirty="0" err="1">
                <a:solidFill>
                  <a:srgbClr val="FF0000"/>
                </a:solidFill>
                <a:latin typeface="宋体" panose="02010600030101010101" pitchFamily="2" charset="-122"/>
              </a:rPr>
              <a:t>p~zc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-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过盈配合，从保证配合的主要特性（最小过盈量）来考虑，常按相配基准孔的标准公差（</a:t>
            </a:r>
            <a:r>
              <a:rPr kumimoji="1"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H7</a:t>
            </a:r>
            <a:r>
              <a:rPr kumimoji="1"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）和所需的最小过盈量来确定；</a:t>
            </a:r>
            <a:endParaRPr kumimoji="1" lang="en-US" altLang="zh-CN" sz="2000" b="1" dirty="0">
              <a:solidFill>
                <a:srgbClr val="FF0000"/>
              </a:solidFill>
              <a:latin typeface="宋体" panose="02010600030101010101" pitchFamily="2" charset="-122"/>
            </a:endParaRPr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2124333C-0B82-48F3-A738-D3261F76E427}"/>
              </a:ext>
            </a:extLst>
          </p:cNvPr>
          <p:cNvSpPr/>
          <p:nvPr/>
        </p:nvSpPr>
        <p:spPr>
          <a:xfrm>
            <a:off x="4970463" y="2936875"/>
            <a:ext cx="1878012" cy="212090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6262" name="Picture 62" descr="3-3">
            <a:extLst>
              <a:ext uri="{FF2B5EF4-FFF2-40B4-BE49-F238E27FC236}">
                <a16:creationId xmlns:a16="http://schemas.microsoft.com/office/drawing/2014/main" id="{901936DF-7706-434B-92F1-505927A9B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09" t="-156" r="30962" b="66632"/>
          <a:stretch>
            <a:fillRect/>
          </a:stretch>
        </p:blipFill>
        <p:spPr bwMode="auto">
          <a:xfrm>
            <a:off x="2063750" y="3365501"/>
            <a:ext cx="971550" cy="68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>
            <a:extLst>
              <a:ext uri="{FF2B5EF4-FFF2-40B4-BE49-F238E27FC236}">
                <a16:creationId xmlns:a16="http://schemas.microsoft.com/office/drawing/2014/main" id="{C3217EE2-961F-4977-8029-A94ACDE4BB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8246" y="895699"/>
            <a:ext cx="8232775" cy="1667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基孔制配合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轴的基本偏差数值的确定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轴的基本偏差是在</a:t>
            </a:r>
            <a:r>
              <a:rPr kumimoji="1"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</a:rPr>
              <a:t>基孔制配合的基础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上制定的。</a:t>
            </a:r>
            <a:endParaRPr kumimoji="1" lang="en-US" altLang="zh-CN" sz="2400" b="1" dirty="0">
              <a:solidFill>
                <a:srgbClr val="000000"/>
              </a:solidFill>
              <a:latin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>
                <a:srgbClr val="3333FF"/>
              </a:buClr>
              <a:buFont typeface="Wingdings" panose="05000000000000000000" pitchFamily="2" charset="2"/>
              <a:buNone/>
            </a:pPr>
            <a:r>
              <a:rPr kumimoji="1" lang="en-US" altLang="zh-CN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    </a:t>
            </a:r>
            <a:r>
              <a:rPr kumimoji="1" lang="zh-CN" altLang="en-US" sz="2400" b="1" dirty="0">
                <a:solidFill>
                  <a:srgbClr val="000000"/>
                </a:solidFill>
                <a:latin typeface="宋体" panose="02010600030101010101" pitchFamily="2" charset="-122"/>
              </a:rPr>
              <a:t>轴的各种基本偏差的数值查表计算获得。   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82FBAAE-27EA-4127-9AEA-A5E53407D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8" name="Rectangle 4">
            <a:extLst>
              <a:ext uri="{FF2B5EF4-FFF2-40B4-BE49-F238E27FC236}">
                <a16:creationId xmlns:a16="http://schemas.microsoft.com/office/drawing/2014/main" id="{AB8BC365-744F-41DE-9F1B-F92E6B2E1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827" y="997467"/>
            <a:ext cx="44358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）基孔制配合种类的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定性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选择</a:t>
            </a:r>
            <a:r>
              <a:rPr lang="zh-CN" altLang="en-US" sz="1800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620551" name="Rectangle 7">
            <a:extLst>
              <a:ext uri="{FF2B5EF4-FFF2-40B4-BE49-F238E27FC236}">
                <a16:creationId xmlns:a16="http://schemas.microsoft.com/office/drawing/2014/main" id="{03BCF4BB-4D3E-47D7-9B55-28C3A8A2CD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1836566"/>
            <a:ext cx="40591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）孔和轴之间有相对运动</a:t>
            </a:r>
          </a:p>
        </p:txBody>
      </p:sp>
      <p:sp>
        <p:nvSpPr>
          <p:cNvPr id="620552" name="Rectangle 8">
            <a:extLst>
              <a:ext uri="{FF2B5EF4-FFF2-40B4-BE49-F238E27FC236}">
                <a16:creationId xmlns:a16="http://schemas.microsoft.com/office/drawing/2014/main" id="{0371A767-1A80-48C2-BD56-945EDBDC3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376" y="5402074"/>
            <a:ext cx="4059125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）孔和轴之间无相对运动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       定位精度较高、可拆卸</a:t>
            </a:r>
          </a:p>
        </p:txBody>
      </p:sp>
      <p:sp>
        <p:nvSpPr>
          <p:cNvPr id="620553" name="Rectangle 9">
            <a:extLst>
              <a:ext uri="{FF2B5EF4-FFF2-40B4-BE49-F238E27FC236}">
                <a16:creationId xmlns:a16="http://schemas.microsoft.com/office/drawing/2014/main" id="{2D1CFDA3-65D5-4186-BBCB-DA5625CB8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0726" y="2918298"/>
            <a:ext cx="1412875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间隙配合</a:t>
            </a:r>
          </a:p>
        </p:txBody>
      </p:sp>
      <p:sp>
        <p:nvSpPr>
          <p:cNvPr id="620554" name="Rectangle 10">
            <a:extLst>
              <a:ext uri="{FF2B5EF4-FFF2-40B4-BE49-F238E27FC236}">
                <a16:creationId xmlns:a16="http://schemas.microsoft.com/office/drawing/2014/main" id="{3FC0970E-0C8C-4420-8046-FF49A58282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863" y="3870187"/>
            <a:ext cx="4366901" cy="95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）孔和轴之间无相对运动、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        不拆卸，传递较大扭矩，</a:t>
            </a:r>
          </a:p>
        </p:txBody>
      </p:sp>
      <p:sp>
        <p:nvSpPr>
          <p:cNvPr id="620555" name="Rectangle 11">
            <a:extLst>
              <a:ext uri="{FF2B5EF4-FFF2-40B4-BE49-F238E27FC236}">
                <a16:creationId xmlns:a16="http://schemas.microsoft.com/office/drawing/2014/main" id="{E871E363-F47D-4EB2-ABF3-FEEDA7C447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8301" y="4007243"/>
            <a:ext cx="1412875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过盈配合</a:t>
            </a:r>
          </a:p>
        </p:txBody>
      </p:sp>
      <p:sp>
        <p:nvSpPr>
          <p:cNvPr id="620556" name="Rectangle 12">
            <a:extLst>
              <a:ext uri="{FF2B5EF4-FFF2-40B4-BE49-F238E27FC236}">
                <a16:creationId xmlns:a16="http://schemas.microsoft.com/office/drawing/2014/main" id="{B2F549B1-5E97-495A-A8E1-1B6241963E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6551" y="5584468"/>
            <a:ext cx="1412875" cy="46672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过渡配合</a:t>
            </a:r>
          </a:p>
        </p:txBody>
      </p:sp>
      <p:pic>
        <p:nvPicPr>
          <p:cNvPr id="620561" name="Picture 17">
            <a:extLst>
              <a:ext uri="{FF2B5EF4-FFF2-40B4-BE49-F238E27FC236}">
                <a16:creationId xmlns:a16="http://schemas.microsoft.com/office/drawing/2014/main" id="{F59370A4-0B94-4841-8D6D-0AA61D02E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755" y="4078680"/>
            <a:ext cx="4742142" cy="183004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0562" name="Picture 18">
            <a:extLst>
              <a:ext uri="{FF2B5EF4-FFF2-40B4-BE49-F238E27FC236}">
                <a16:creationId xmlns:a16="http://schemas.microsoft.com/office/drawing/2014/main" id="{8B34F6EE-B00D-4D20-A714-7630ED65D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2760" y="3685557"/>
            <a:ext cx="1249139" cy="28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0563" name="Picture 19">
            <a:extLst>
              <a:ext uri="{FF2B5EF4-FFF2-40B4-BE49-F238E27FC236}">
                <a16:creationId xmlns:a16="http://schemas.microsoft.com/office/drawing/2014/main" id="{F2B7784E-7172-4870-9000-4E6E205D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5551" y="3691768"/>
            <a:ext cx="1301768" cy="248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0564" name="Picture 20">
            <a:extLst>
              <a:ext uri="{FF2B5EF4-FFF2-40B4-BE49-F238E27FC236}">
                <a16:creationId xmlns:a16="http://schemas.microsoft.com/office/drawing/2014/main" id="{7CE805AF-F780-430A-8B15-991FE1BB9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521" y="3685553"/>
            <a:ext cx="1161672" cy="282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0565" name="AutoShape 21">
            <a:extLst>
              <a:ext uri="{FF2B5EF4-FFF2-40B4-BE49-F238E27FC236}">
                <a16:creationId xmlns:a16="http://schemas.microsoft.com/office/drawing/2014/main" id="{E4752F62-FAB9-472D-8A89-A2E2B509C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6988" y="2197572"/>
            <a:ext cx="341313" cy="647700"/>
          </a:xfrm>
          <a:prstGeom prst="downArrow">
            <a:avLst>
              <a:gd name="adj1" fmla="val 50000"/>
              <a:gd name="adj2" fmla="val 47442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20566" name="AutoShape 22">
            <a:extLst>
              <a:ext uri="{FF2B5EF4-FFF2-40B4-BE49-F238E27FC236}">
                <a16:creationId xmlns:a16="http://schemas.microsoft.com/office/drawing/2014/main" id="{5FAF372D-1001-4553-9671-85F0FCFE7C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6138" y="4078680"/>
            <a:ext cx="760413" cy="360363"/>
          </a:xfrm>
          <a:prstGeom prst="rightArrow">
            <a:avLst>
              <a:gd name="adj1" fmla="val 50000"/>
              <a:gd name="adj2" fmla="val 527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20567" name="AutoShape 23">
            <a:extLst>
              <a:ext uri="{FF2B5EF4-FFF2-40B4-BE49-F238E27FC236}">
                <a16:creationId xmlns:a16="http://schemas.microsoft.com/office/drawing/2014/main" id="{437DD1C3-94DD-42F3-8628-7B068D2C5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8663" y="5690830"/>
            <a:ext cx="760412" cy="360363"/>
          </a:xfrm>
          <a:prstGeom prst="rightArrow">
            <a:avLst>
              <a:gd name="adj1" fmla="val 50000"/>
              <a:gd name="adj2" fmla="val 52753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CEA95000-A05D-4CDB-A1E3-9DAC1763E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0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0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0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0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0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05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05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05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0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0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0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0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0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0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0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0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0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0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0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0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05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05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0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0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0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05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0551" grpId="0"/>
      <p:bldP spid="620552" grpId="0"/>
      <p:bldP spid="620553" grpId="0" animBg="1"/>
      <p:bldP spid="620554" grpId="0"/>
      <p:bldP spid="620555" grpId="0" animBg="1"/>
      <p:bldP spid="62055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2" name="Rectangle 4">
            <a:extLst>
              <a:ext uri="{FF2B5EF4-FFF2-40B4-BE49-F238E27FC236}">
                <a16:creationId xmlns:a16="http://schemas.microsoft.com/office/drawing/2014/main" id="{0140434E-7EE1-42E2-A8E3-1497B7735C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132" y="1113134"/>
            <a:ext cx="415049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）基孔制优先配合种类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推荐</a:t>
            </a:r>
            <a:r>
              <a:rPr lang="zh-CN" altLang="en-US" sz="2400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pic>
        <p:nvPicPr>
          <p:cNvPr id="621583" name="Picture 15">
            <a:extLst>
              <a:ext uri="{FF2B5EF4-FFF2-40B4-BE49-F238E27FC236}">
                <a16:creationId xmlns:a16="http://schemas.microsoft.com/office/drawing/2014/main" id="{B4A03162-FF58-476D-BE8E-63078315E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53" y="1680866"/>
            <a:ext cx="11222718" cy="5079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CF0A9E9-DDFB-4C39-8588-D0B1423D0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3557" name="Picture 5">
            <a:extLst>
              <a:ext uri="{FF2B5EF4-FFF2-40B4-BE49-F238E27FC236}">
                <a16:creationId xmlns:a16="http://schemas.microsoft.com/office/drawing/2014/main" id="{8ABF247A-CCDC-41F0-8F7B-E8A2E87A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42" y="3294291"/>
            <a:ext cx="5830888" cy="3375025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3558" name="Picture 6">
            <a:extLst>
              <a:ext uri="{FF2B5EF4-FFF2-40B4-BE49-F238E27FC236}">
                <a16:creationId xmlns:a16="http://schemas.microsoft.com/office/drawing/2014/main" id="{79CEB9B9-DB83-4E58-9E27-66A98F71B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87" y="3878263"/>
            <a:ext cx="327025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3562" name="Rectangle 10">
            <a:extLst>
              <a:ext uri="{FF2B5EF4-FFF2-40B4-BE49-F238E27FC236}">
                <a16:creationId xmlns:a16="http://schemas.microsoft.com/office/drawing/2014/main" id="{24AE005F-9A02-4D90-A192-492433A19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88" y="1916113"/>
            <a:ext cx="431800" cy="588962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b="1">
                <a:solidFill>
                  <a:schemeClr val="hlink"/>
                </a:solidFill>
                <a:latin typeface="宋体" panose="02010600030101010101" pitchFamily="2" charset="-122"/>
              </a:rPr>
              <a:t>g</a:t>
            </a:r>
          </a:p>
        </p:txBody>
      </p:sp>
      <p:pic>
        <p:nvPicPr>
          <p:cNvPr id="663564" name="Picture 12">
            <a:extLst>
              <a:ext uri="{FF2B5EF4-FFF2-40B4-BE49-F238E27FC236}">
                <a16:creationId xmlns:a16="http://schemas.microsoft.com/office/drawing/2014/main" id="{42248B62-2728-424C-892F-B258D4936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6287" y="5462588"/>
            <a:ext cx="3921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3565" name="Picture 13">
            <a:extLst>
              <a:ext uri="{FF2B5EF4-FFF2-40B4-BE49-F238E27FC236}">
                <a16:creationId xmlns:a16="http://schemas.microsoft.com/office/drawing/2014/main" id="{0A6E9FFE-B496-48C2-A71F-21AD04D56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455737"/>
            <a:ext cx="6007844" cy="1320119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63566" name="AutoShape 14">
            <a:extLst>
              <a:ext uri="{FF2B5EF4-FFF2-40B4-BE49-F238E27FC236}">
                <a16:creationId xmlns:a16="http://schemas.microsoft.com/office/drawing/2014/main" id="{69A8CE94-F27D-4D36-BDA5-19FD97A92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27913" y="1927225"/>
            <a:ext cx="1079500" cy="431800"/>
          </a:xfrm>
          <a:prstGeom prst="rightArrow">
            <a:avLst>
              <a:gd name="adj1" fmla="val 50000"/>
              <a:gd name="adj2" fmla="val 6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F83BFEC-D705-4482-BE4D-33422C9E3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3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3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3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635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3562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6" name="Rectangle 4">
            <a:extLst>
              <a:ext uri="{FF2B5EF4-FFF2-40B4-BE49-F238E27FC236}">
                <a16:creationId xmlns:a16="http://schemas.microsoft.com/office/drawing/2014/main" id="{67BD91D0-1C25-4324-AE92-D47DE867E0D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195943" y="1120774"/>
            <a:ext cx="3240088" cy="690563"/>
          </a:xfrm>
          <a:noFill/>
        </p:spPr>
        <p:txBody>
          <a:bodyPr>
            <a:normAutofit lnSpcReduction="10000"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、公差等级选择</a:t>
            </a:r>
            <a:r>
              <a:rPr lang="zh-CN" altLang="en-US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pic>
        <p:nvPicPr>
          <p:cNvPr id="100356" name="Picture 8">
            <a:extLst>
              <a:ext uri="{FF2B5EF4-FFF2-40B4-BE49-F238E27FC236}">
                <a16:creationId xmlns:a16="http://schemas.microsoft.com/office/drawing/2014/main" id="{232DA116-721B-43CF-BD61-14D2E1E4F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13" y="2781300"/>
            <a:ext cx="5472112" cy="316865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57" name="Picture 9">
            <a:extLst>
              <a:ext uri="{FF2B5EF4-FFF2-40B4-BE49-F238E27FC236}">
                <a16:creationId xmlns:a16="http://schemas.microsoft.com/office/drawing/2014/main" id="{4401D0CD-AF48-482E-8821-4449D2981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6" y="3357563"/>
            <a:ext cx="327025" cy="557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2603" name="Picture 11">
            <a:extLst>
              <a:ext uri="{FF2B5EF4-FFF2-40B4-BE49-F238E27FC236}">
                <a16:creationId xmlns:a16="http://schemas.microsoft.com/office/drawing/2014/main" id="{5F696EF7-979B-459C-921B-47B314F09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89" y="2276476"/>
            <a:ext cx="1876425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2604" name="Picture 12">
            <a:extLst>
              <a:ext uri="{FF2B5EF4-FFF2-40B4-BE49-F238E27FC236}">
                <a16:creationId xmlns:a16="http://schemas.microsoft.com/office/drawing/2014/main" id="{45F8FDCC-949F-424A-92EF-AC72C9E62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6" y="5300664"/>
            <a:ext cx="193357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0360" name="Picture 13">
            <a:extLst>
              <a:ext uri="{FF2B5EF4-FFF2-40B4-BE49-F238E27FC236}">
                <a16:creationId xmlns:a16="http://schemas.microsoft.com/office/drawing/2014/main" id="{FDB11897-80A6-4721-B0CD-9B43F5940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6" y="4868863"/>
            <a:ext cx="39211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E20744B8-63AF-4922-982F-07B6C036C9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80" name="Rectangle 4">
            <a:extLst>
              <a:ext uri="{FF2B5EF4-FFF2-40B4-BE49-F238E27FC236}">
                <a16:creationId xmlns:a16="http://schemas.microsoft.com/office/drawing/2014/main" id="{E12E15D3-5A33-435C-BE7C-3EB31CEF8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3338" y="1603375"/>
            <a:ext cx="506095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公差等级选择的</a:t>
            </a:r>
            <a:r>
              <a:rPr lang="zh-CN" altLang="en-US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基本原则</a:t>
            </a:r>
            <a:r>
              <a:rPr lang="zh-CN" altLang="en-US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：</a:t>
            </a:r>
          </a:p>
        </p:txBody>
      </p:sp>
      <p:sp>
        <p:nvSpPr>
          <p:cNvPr id="664581" name="Rectangle 5">
            <a:extLst>
              <a:ext uri="{FF2B5EF4-FFF2-40B4-BE49-F238E27FC236}">
                <a16:creationId xmlns:a16="http://schemas.microsoft.com/office/drawing/2014/main" id="{B59321D4-4D40-45D8-8211-CE774192EE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5839" y="2630488"/>
            <a:ext cx="83629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在满足使用要求的前提下，尽量选取低的公差等级。</a:t>
            </a:r>
          </a:p>
        </p:txBody>
      </p:sp>
      <p:sp>
        <p:nvSpPr>
          <p:cNvPr id="664583" name="Rectangle 7">
            <a:extLst>
              <a:ext uri="{FF2B5EF4-FFF2-40B4-BE49-F238E27FC236}">
                <a16:creationId xmlns:a16="http://schemas.microsoft.com/office/drawing/2014/main" id="{24A343C9-BB1B-40A7-9A3D-33926E05A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9975" y="3708400"/>
            <a:ext cx="5883275" cy="528637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即：满足使用要求，加工成本最低。</a:t>
            </a:r>
          </a:p>
        </p:txBody>
      </p:sp>
      <p:sp>
        <p:nvSpPr>
          <p:cNvPr id="664584" name="AutoShape 8">
            <a:extLst>
              <a:ext uri="{FF2B5EF4-FFF2-40B4-BE49-F238E27FC236}">
                <a16:creationId xmlns:a16="http://schemas.microsoft.com/office/drawing/2014/main" id="{999BD995-64D1-4FFD-99E0-9D69B13992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9338" y="4500562"/>
            <a:ext cx="485775" cy="976313"/>
          </a:xfrm>
          <a:prstGeom prst="downArrow">
            <a:avLst>
              <a:gd name="adj1" fmla="val 50000"/>
              <a:gd name="adj2" fmla="val 50245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latin typeface="Tahoma" panose="020B0604030504040204" pitchFamily="34" charset="0"/>
            </a:endParaRPr>
          </a:p>
        </p:txBody>
      </p:sp>
      <p:sp>
        <p:nvSpPr>
          <p:cNvPr id="664585" name="Rectangle 9">
            <a:extLst>
              <a:ext uri="{FF2B5EF4-FFF2-40B4-BE49-F238E27FC236}">
                <a16:creationId xmlns:a16="http://schemas.microsoft.com/office/drawing/2014/main" id="{12A8EADD-B23C-4176-9975-1A20B7023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05375" y="5651500"/>
            <a:ext cx="2936875" cy="650875"/>
          </a:xfrm>
          <a:prstGeom prst="rect">
            <a:avLst/>
          </a:prstGeom>
          <a:solidFill>
            <a:srgbClr val="00FF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36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三个推荐原则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16F9739-B464-4C71-9319-A833E47995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64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64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4581" grpId="0"/>
      <p:bldP spid="664583" grpId="0" animBg="1"/>
      <p:bldP spid="664584" grpId="0" animBg="1"/>
      <p:bldP spid="664585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20" name="Rectangle 4">
            <a:extLst>
              <a:ext uri="{FF2B5EF4-FFF2-40B4-BE49-F238E27FC236}">
                <a16:creationId xmlns:a16="http://schemas.microsoft.com/office/drawing/2014/main" id="{58785934-7D43-49AC-9388-54E0518E31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75" y="1264129"/>
            <a:ext cx="362631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800" dirty="0">
                <a:solidFill>
                  <a:srgbClr val="FF0000"/>
                </a:solidFill>
                <a:latin typeface="方正隶书简体" pitchFamily="2" charset="-122"/>
                <a:ea typeface="方正隶书简体" pitchFamily="2" charset="-122"/>
              </a:rPr>
              <a:t>）满足使用要求原则</a:t>
            </a:r>
          </a:p>
        </p:txBody>
      </p:sp>
      <p:sp>
        <p:nvSpPr>
          <p:cNvPr id="623623" name="Rectangle 7">
            <a:extLst>
              <a:ext uri="{FF2B5EF4-FFF2-40B4-BE49-F238E27FC236}">
                <a16:creationId xmlns:a16="http://schemas.microsoft.com/office/drawing/2014/main" id="{7B87F37C-C5EF-44F8-9D77-E421F3C693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3" y="3155542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）高精密配合</a:t>
            </a:r>
            <a:endParaRPr lang="zh-CN" altLang="en-US" sz="1800"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23624" name="Rectangle 8">
            <a:extLst>
              <a:ext uri="{FF2B5EF4-FFF2-40B4-BE49-F238E27FC236}">
                <a16:creationId xmlns:a16="http://schemas.microsoft.com/office/drawing/2014/main" id="{4DB6DBDF-1B9F-43FA-9926-5A69E5D2D4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3" y="3956932"/>
            <a:ext cx="3384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）一般精密配合</a:t>
            </a:r>
          </a:p>
        </p:txBody>
      </p:sp>
      <p:sp>
        <p:nvSpPr>
          <p:cNvPr id="623625" name="Rectangle 9">
            <a:extLst>
              <a:ext uri="{FF2B5EF4-FFF2-40B4-BE49-F238E27FC236}">
                <a16:creationId xmlns:a16="http://schemas.microsoft.com/office/drawing/2014/main" id="{2B2739B2-145E-45CD-88CC-88DB6167A3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3" y="4758884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）中等精密配合</a:t>
            </a:r>
            <a:endParaRPr lang="zh-CN" altLang="en-US" sz="1800"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23626" name="Rectangle 10">
            <a:extLst>
              <a:ext uri="{FF2B5EF4-FFF2-40B4-BE49-F238E27FC236}">
                <a16:creationId xmlns:a16="http://schemas.microsoft.com/office/drawing/2014/main" id="{1AAECC32-66B2-495A-BCA1-06D602FFF3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3" y="5555388"/>
            <a:ext cx="25202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5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）低精密配合</a:t>
            </a:r>
          </a:p>
        </p:txBody>
      </p:sp>
      <p:sp>
        <p:nvSpPr>
          <p:cNvPr id="623627" name="Rectangle 11">
            <a:extLst>
              <a:ext uri="{FF2B5EF4-FFF2-40B4-BE49-F238E27FC236}">
                <a16:creationId xmlns:a16="http://schemas.microsoft.com/office/drawing/2014/main" id="{6CD06927-507B-4F1C-866A-7E7C9FE1A4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5788" y="3160007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</a:p>
        </p:txBody>
      </p:sp>
      <p:sp>
        <p:nvSpPr>
          <p:cNvPr id="623628" name="Rectangle 12">
            <a:extLst>
              <a:ext uri="{FF2B5EF4-FFF2-40B4-BE49-F238E27FC236}">
                <a16:creationId xmlns:a16="http://schemas.microsoft.com/office/drawing/2014/main" id="{4C53DF5A-A0B6-4E94-801D-3B7F63F74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6288" y="3160007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</a:p>
        </p:txBody>
      </p:sp>
      <p:sp>
        <p:nvSpPr>
          <p:cNvPr id="623629" name="Rectangle 13">
            <a:extLst>
              <a:ext uri="{FF2B5EF4-FFF2-40B4-BE49-F238E27FC236}">
                <a16:creationId xmlns:a16="http://schemas.microsoft.com/office/drawing/2014/main" id="{19D22097-4C1B-4EED-AC2A-DC63CDA70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6288" y="3956932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轴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IT6</a:t>
            </a:r>
          </a:p>
        </p:txBody>
      </p:sp>
      <p:sp>
        <p:nvSpPr>
          <p:cNvPr id="623630" name="Rectangle 14">
            <a:extLst>
              <a:ext uri="{FF2B5EF4-FFF2-40B4-BE49-F238E27FC236}">
                <a16:creationId xmlns:a16="http://schemas.microsoft.com/office/drawing/2014/main" id="{BB0BDA61-8456-428E-B900-636123712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5788" y="3956932"/>
            <a:ext cx="946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孔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IT7</a:t>
            </a:r>
          </a:p>
        </p:txBody>
      </p:sp>
      <p:sp>
        <p:nvSpPr>
          <p:cNvPr id="623631" name="Rectangle 15">
            <a:extLst>
              <a:ext uri="{FF2B5EF4-FFF2-40B4-BE49-F238E27FC236}">
                <a16:creationId xmlns:a16="http://schemas.microsoft.com/office/drawing/2014/main" id="{8C7C3C60-564F-4409-83D7-A302D01897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9525" y="4763349"/>
            <a:ext cx="64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</a:p>
        </p:txBody>
      </p:sp>
      <p:sp>
        <p:nvSpPr>
          <p:cNvPr id="623634" name="Rectangle 18">
            <a:extLst>
              <a:ext uri="{FF2B5EF4-FFF2-40B4-BE49-F238E27FC236}">
                <a16:creationId xmlns:a16="http://schemas.microsoft.com/office/drawing/2014/main" id="{99A2C2D1-A061-4EF3-A3BE-68BFC3DB0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3813" y="2393697"/>
            <a:ext cx="282801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）特高精密配合</a:t>
            </a:r>
            <a:endParaRPr lang="zh-CN" altLang="en-US" sz="1800" dirty="0"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23635" name="Rectangle 19">
            <a:extLst>
              <a:ext uri="{FF2B5EF4-FFF2-40B4-BE49-F238E27FC236}">
                <a16:creationId xmlns:a16="http://schemas.microsoft.com/office/drawing/2014/main" id="{6B038D20-A1A1-40B3-A1FA-D83BC31D2D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1" y="2393697"/>
            <a:ext cx="9332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≤</a:t>
            </a:r>
            <a:r>
              <a:rPr lang="en-US" altLang="zh-CN" sz="1800" dirty="0">
                <a:latin typeface="宋体" panose="02010600030101010101" pitchFamily="2" charset="-12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宋体" panose="02010600030101010101" pitchFamily="2" charset="-122"/>
              </a:rPr>
              <a:t>IT5</a:t>
            </a:r>
          </a:p>
        </p:txBody>
      </p:sp>
      <p:sp>
        <p:nvSpPr>
          <p:cNvPr id="623636" name="Rectangle 20">
            <a:extLst>
              <a:ext uri="{FF2B5EF4-FFF2-40B4-BE49-F238E27FC236}">
                <a16:creationId xmlns:a16="http://schemas.microsoft.com/office/drawing/2014/main" id="{410FF2CE-9109-4FB7-A29A-7FC3C557A8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2398162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检测仪器、仪表、量具</a:t>
            </a:r>
            <a:endParaRPr lang="zh-CN" altLang="en-US" sz="1800" dirty="0">
              <a:solidFill>
                <a:schemeClr val="hlink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23637" name="Rectangle 21">
            <a:extLst>
              <a:ext uri="{FF2B5EF4-FFF2-40B4-BE49-F238E27FC236}">
                <a16:creationId xmlns:a16="http://schemas.microsoft.com/office/drawing/2014/main" id="{34567D1F-A7EF-4EBB-ACDB-B50FF93D1C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9075" y="3160007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加工母机、机床设备</a:t>
            </a:r>
            <a:endParaRPr lang="zh-CN" altLang="en-US" sz="1800">
              <a:solidFill>
                <a:schemeClr val="hlink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23638" name="Rectangle 22">
            <a:extLst>
              <a:ext uri="{FF2B5EF4-FFF2-40B4-BE49-F238E27FC236}">
                <a16:creationId xmlns:a16="http://schemas.microsoft.com/office/drawing/2014/main" id="{891147DA-819B-49F5-B23C-27F4FDA78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6650" y="5559853"/>
            <a:ext cx="8699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＞</a:t>
            </a:r>
            <a:r>
              <a:rPr lang="en-US" altLang="zh-CN" sz="2400">
                <a:solidFill>
                  <a:srgbClr val="0000FF"/>
                </a:solidFill>
                <a:latin typeface="宋体" panose="02010600030101010101" pitchFamily="2" charset="-122"/>
              </a:rPr>
              <a:t>IT8</a:t>
            </a:r>
          </a:p>
        </p:txBody>
      </p:sp>
      <p:sp>
        <p:nvSpPr>
          <p:cNvPr id="623639" name="Rectangle 23">
            <a:extLst>
              <a:ext uri="{FF2B5EF4-FFF2-40B4-BE49-F238E27FC236}">
                <a16:creationId xmlns:a16="http://schemas.microsoft.com/office/drawing/2014/main" id="{7BAE1FC0-A469-42AA-A3EC-06021A03B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3956932"/>
            <a:ext cx="2927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中小减速器、电机等</a:t>
            </a:r>
          </a:p>
        </p:txBody>
      </p:sp>
      <p:sp>
        <p:nvSpPr>
          <p:cNvPr id="623640" name="Rectangle 24">
            <a:extLst>
              <a:ext uri="{FF2B5EF4-FFF2-40B4-BE49-F238E27FC236}">
                <a16:creationId xmlns:a16="http://schemas.microsoft.com/office/drawing/2014/main" id="{C2135315-81A1-4AFF-80AD-36B05A1C2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4763349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大、重型机械等</a:t>
            </a:r>
            <a:endParaRPr lang="zh-CN" altLang="en-US" sz="1800">
              <a:solidFill>
                <a:schemeClr val="hlink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23641" name="Rectangle 25">
            <a:extLst>
              <a:ext uri="{FF2B5EF4-FFF2-40B4-BE49-F238E27FC236}">
                <a16:creationId xmlns:a16="http://schemas.microsoft.com/office/drawing/2014/main" id="{AB3C10F5-9B5E-4F8B-BC8A-0B600C635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5559853"/>
            <a:ext cx="2317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传统农业机械等</a:t>
            </a:r>
            <a:endParaRPr lang="zh-CN" altLang="en-US" sz="1800">
              <a:solidFill>
                <a:schemeClr val="hlink"/>
              </a:solidFill>
              <a:latin typeface="方正隶书简体" pitchFamily="2" charset="-122"/>
              <a:ea typeface="方正隶书简体" pitchFamily="2" charset="-122"/>
            </a:endParaRPr>
          </a:p>
        </p:txBody>
      </p:sp>
      <p:sp>
        <p:nvSpPr>
          <p:cNvPr id="623642" name="Rectangle 26">
            <a:extLst>
              <a:ext uri="{FF2B5EF4-FFF2-40B4-BE49-F238E27FC236}">
                <a16:creationId xmlns:a16="http://schemas.microsoft.com/office/drawing/2014/main" id="{815655F9-6185-42CD-B027-18EC3DF917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2100" y="1339207"/>
            <a:ext cx="323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方正隶书简体" pitchFamily="2" charset="-12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常用机器精度等级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4E27A51E-CCE7-42A4-900B-D018F3BB1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3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3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36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3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36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36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3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3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36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36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3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3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3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3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3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3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36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36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36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36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3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36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3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23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36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36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36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36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236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236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623" grpId="0"/>
      <p:bldP spid="623624" grpId="0"/>
      <p:bldP spid="623625" grpId="0"/>
      <p:bldP spid="623626" grpId="0"/>
      <p:bldP spid="623628" grpId="0"/>
      <p:bldP spid="623629" grpId="0"/>
      <p:bldP spid="623630" grpId="0"/>
      <p:bldP spid="623631" grpId="0"/>
      <p:bldP spid="623634" grpId="0"/>
      <p:bldP spid="623635" grpId="0"/>
      <p:bldP spid="623636" grpId="0"/>
      <p:bldP spid="623637" grpId="0"/>
      <p:bldP spid="623638" grpId="0"/>
      <p:bldP spid="623639" grpId="0"/>
      <p:bldP spid="623640" grpId="0"/>
      <p:bldP spid="62364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3" name="Rectangle 3">
            <a:extLst>
              <a:ext uri="{FF2B5EF4-FFF2-40B4-BE49-F238E27FC236}">
                <a16:creationId xmlns:a16="http://schemas.microsoft.com/office/drawing/2014/main" id="{3CAA2783-126D-421C-B0DA-321ED649BD9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768119" y="1466531"/>
            <a:ext cx="3626314" cy="52322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defTabSz="914400"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ea typeface="方正隶书简体" pitchFamily="2" charset="-122"/>
              </a:rPr>
              <a:t>2</a:t>
            </a:r>
            <a:r>
              <a:rPr lang="zh-CN" altLang="en-US" sz="2800" dirty="0">
                <a:solidFill>
                  <a:srgbClr val="FF0000"/>
                </a:solidFill>
                <a:ea typeface="方正隶书简体" pitchFamily="2" charset="-122"/>
              </a:rPr>
              <a:t>）考虑加工方法原则</a:t>
            </a:r>
          </a:p>
        </p:txBody>
      </p:sp>
      <p:sp>
        <p:nvSpPr>
          <p:cNvPr id="624647" name="Rectangle 7">
            <a:extLst>
              <a:ext uri="{FF2B5EF4-FFF2-40B4-BE49-F238E27FC236}">
                <a16:creationId xmlns:a16="http://schemas.microsoft.com/office/drawing/2014/main" id="{01B193EF-E67B-402C-ADB5-3707394DB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9896" y="2761590"/>
            <a:ext cx="949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IT5-7</a:t>
            </a:r>
          </a:p>
        </p:txBody>
      </p:sp>
      <p:sp>
        <p:nvSpPr>
          <p:cNvPr id="624648" name="Rectangle 8">
            <a:extLst>
              <a:ext uri="{FF2B5EF4-FFF2-40B4-BE49-F238E27FC236}">
                <a16:creationId xmlns:a16="http://schemas.microsoft.com/office/drawing/2014/main" id="{43705605-F924-45A2-8C13-6D2478A16B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983" y="2761590"/>
            <a:ext cx="18716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精磨：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IT5-6</a:t>
            </a:r>
          </a:p>
        </p:txBody>
      </p:sp>
      <p:sp>
        <p:nvSpPr>
          <p:cNvPr id="624649" name="Rectangle 9">
            <a:extLst>
              <a:ext uri="{FF2B5EF4-FFF2-40B4-BE49-F238E27FC236}">
                <a16:creationId xmlns:a16="http://schemas.microsoft.com/office/drawing/2014/main" id="{4AA12FBE-2DA5-4135-BC2D-F712AEB949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082" y="2757125"/>
            <a:ext cx="155523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粗磨：</a:t>
            </a: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IT7</a:t>
            </a:r>
          </a:p>
        </p:txBody>
      </p:sp>
      <p:sp>
        <p:nvSpPr>
          <p:cNvPr id="624652" name="Rectangle 12">
            <a:extLst>
              <a:ext uri="{FF2B5EF4-FFF2-40B4-BE49-F238E27FC236}">
                <a16:creationId xmlns:a16="http://schemas.microsoft.com/office/drawing/2014/main" id="{F800F02C-6BA4-49AA-BF65-4C2EBBED8B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232" y="2637733"/>
            <a:ext cx="1670650" cy="581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）磨削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:</a:t>
            </a:r>
          </a:p>
        </p:txBody>
      </p:sp>
      <p:sp>
        <p:nvSpPr>
          <p:cNvPr id="624653" name="Rectangle 13">
            <a:extLst>
              <a:ext uri="{FF2B5EF4-FFF2-40B4-BE49-F238E27FC236}">
                <a16:creationId xmlns:a16="http://schemas.microsoft.com/office/drawing/2014/main" id="{DBDEA8C6-7096-47D4-9FCE-23E638FF7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0291" y="3608480"/>
            <a:ext cx="19046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）车削：</a:t>
            </a:r>
          </a:p>
        </p:txBody>
      </p:sp>
      <p:sp>
        <p:nvSpPr>
          <p:cNvPr id="624654" name="Rectangle 14">
            <a:extLst>
              <a:ext uri="{FF2B5EF4-FFF2-40B4-BE49-F238E27FC236}">
                <a16:creationId xmlns:a16="http://schemas.microsoft.com/office/drawing/2014/main" id="{6FA1B587-B49A-403A-885F-B0027F660A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457" y="3608480"/>
            <a:ext cx="11272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IT7-10</a:t>
            </a:r>
          </a:p>
        </p:txBody>
      </p:sp>
      <p:sp>
        <p:nvSpPr>
          <p:cNvPr id="624655" name="Rectangle 15">
            <a:extLst>
              <a:ext uri="{FF2B5EF4-FFF2-40B4-BE49-F238E27FC236}">
                <a16:creationId xmlns:a16="http://schemas.microsoft.com/office/drawing/2014/main" id="{D2A65ED5-0E5F-42B0-8F3F-AD019EA0D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982" y="3612945"/>
            <a:ext cx="1868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精车：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IT7-8</a:t>
            </a:r>
          </a:p>
        </p:txBody>
      </p:sp>
      <p:sp>
        <p:nvSpPr>
          <p:cNvPr id="624656" name="Rectangle 16">
            <a:extLst>
              <a:ext uri="{FF2B5EF4-FFF2-40B4-BE49-F238E27FC236}">
                <a16:creationId xmlns:a16="http://schemas.microsoft.com/office/drawing/2014/main" id="{6B3F9809-43F4-4545-86EB-9111D304A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083" y="3608480"/>
            <a:ext cx="2050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粗车：</a:t>
            </a: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IT9-10</a:t>
            </a:r>
          </a:p>
        </p:txBody>
      </p:sp>
      <p:sp>
        <p:nvSpPr>
          <p:cNvPr id="624657" name="Rectangle 17">
            <a:extLst>
              <a:ext uri="{FF2B5EF4-FFF2-40B4-BE49-F238E27FC236}">
                <a16:creationId xmlns:a16="http://schemas.microsoft.com/office/drawing/2014/main" id="{BBE51979-56C2-41EA-81E5-E8C2A8D62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233" y="4433300"/>
            <a:ext cx="19046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3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）铣削：</a:t>
            </a:r>
          </a:p>
        </p:txBody>
      </p:sp>
      <p:sp>
        <p:nvSpPr>
          <p:cNvPr id="624658" name="Rectangle 18">
            <a:extLst>
              <a:ext uri="{FF2B5EF4-FFF2-40B4-BE49-F238E27FC236}">
                <a16:creationId xmlns:a16="http://schemas.microsoft.com/office/drawing/2014/main" id="{65204C27-D6CC-49A1-8409-11B83BCCBB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8457" y="4433300"/>
            <a:ext cx="11272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IT8-11</a:t>
            </a:r>
          </a:p>
        </p:txBody>
      </p:sp>
      <p:sp>
        <p:nvSpPr>
          <p:cNvPr id="624659" name="Rectangle 19">
            <a:extLst>
              <a:ext uri="{FF2B5EF4-FFF2-40B4-BE49-F238E27FC236}">
                <a16:creationId xmlns:a16="http://schemas.microsoft.com/office/drawing/2014/main" id="{FE10E9FD-BB3C-40F8-B830-3AA699E783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0982" y="4437765"/>
            <a:ext cx="18732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精铣：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IT8-9</a:t>
            </a:r>
          </a:p>
        </p:txBody>
      </p:sp>
      <p:sp>
        <p:nvSpPr>
          <p:cNvPr id="624660" name="Rectangle 20">
            <a:extLst>
              <a:ext uri="{FF2B5EF4-FFF2-40B4-BE49-F238E27FC236}">
                <a16:creationId xmlns:a16="http://schemas.microsoft.com/office/drawing/2014/main" id="{3E1B0DB6-9FB3-4D58-97DB-498C56A1F0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083" y="4433300"/>
            <a:ext cx="2050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粗铣：</a:t>
            </a: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IT9-11</a:t>
            </a:r>
          </a:p>
        </p:txBody>
      </p:sp>
      <p:sp>
        <p:nvSpPr>
          <p:cNvPr id="624661" name="Rectangle 21">
            <a:extLst>
              <a:ext uri="{FF2B5EF4-FFF2-40B4-BE49-F238E27FC236}">
                <a16:creationId xmlns:a16="http://schemas.microsoft.com/office/drawing/2014/main" id="{48D6B92F-AB37-4529-AC7B-A1AD162DE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58233" y="5247235"/>
            <a:ext cx="190468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4</a:t>
            </a: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）刨削：</a:t>
            </a:r>
          </a:p>
        </p:txBody>
      </p:sp>
      <p:sp>
        <p:nvSpPr>
          <p:cNvPr id="624662" name="Rectangle 22">
            <a:extLst>
              <a:ext uri="{FF2B5EF4-FFF2-40B4-BE49-F238E27FC236}">
                <a16:creationId xmlns:a16="http://schemas.microsoft.com/office/drawing/2014/main" id="{73591484-6D7D-4CA9-AB7F-BCE92475B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020" y="5247235"/>
            <a:ext cx="112723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IT9-12</a:t>
            </a:r>
          </a:p>
        </p:txBody>
      </p:sp>
      <p:sp>
        <p:nvSpPr>
          <p:cNvPr id="624663" name="Rectangle 23">
            <a:extLst>
              <a:ext uri="{FF2B5EF4-FFF2-40B4-BE49-F238E27FC236}">
                <a16:creationId xmlns:a16="http://schemas.microsoft.com/office/drawing/2014/main" id="{85D19714-DA2A-41D3-8DA6-F5888F9448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7958" y="5247235"/>
            <a:ext cx="205056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精刨：</a:t>
            </a:r>
            <a:r>
              <a:rPr lang="en-US" altLang="zh-CN" sz="240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IT9-10</a:t>
            </a:r>
          </a:p>
        </p:txBody>
      </p:sp>
      <p:sp>
        <p:nvSpPr>
          <p:cNvPr id="624664" name="Rectangle 24">
            <a:extLst>
              <a:ext uri="{FF2B5EF4-FFF2-40B4-BE49-F238E27FC236}">
                <a16:creationId xmlns:a16="http://schemas.microsoft.com/office/drawing/2014/main" id="{96CE0CDD-1BB0-43D0-A3F5-E2965C28EC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083" y="5247235"/>
            <a:ext cx="22317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粗刨：</a:t>
            </a:r>
            <a:r>
              <a:rPr lang="en-US" altLang="zh-CN" sz="240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IT10-12</a:t>
            </a:r>
          </a:p>
        </p:txBody>
      </p:sp>
      <p:sp>
        <p:nvSpPr>
          <p:cNvPr id="624665" name="Rectangle 25">
            <a:extLst>
              <a:ext uri="{FF2B5EF4-FFF2-40B4-BE49-F238E27FC236}">
                <a16:creationId xmlns:a16="http://schemas.microsoft.com/office/drawing/2014/main" id="{C2EB91D9-770B-4433-B131-3A256FACBD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35805" y="1553564"/>
            <a:ext cx="44513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rgbClr val="0000FF"/>
                </a:solidFill>
                <a:ea typeface="方正隶书简体" pitchFamily="2" charset="-122"/>
              </a:rPr>
              <a:t>——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常用加工方法经济精度等级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5236041A-C5E8-4427-AC16-2B9318005C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4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4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4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4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4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4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4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24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24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24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24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24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24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24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24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24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24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4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24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624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4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4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24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24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24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24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24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47" grpId="0"/>
      <p:bldP spid="624648" grpId="0"/>
      <p:bldP spid="624649" grpId="0"/>
      <p:bldP spid="624652" grpId="0"/>
      <p:bldP spid="624653" grpId="0"/>
      <p:bldP spid="624654" grpId="0"/>
      <p:bldP spid="624655" grpId="0"/>
      <p:bldP spid="624656" grpId="0"/>
      <p:bldP spid="624657" grpId="0"/>
      <p:bldP spid="624658" grpId="0"/>
      <p:bldP spid="624659" grpId="0"/>
      <p:bldP spid="624660" grpId="0"/>
      <p:bldP spid="624661" grpId="0"/>
      <p:bldP spid="624662" grpId="0"/>
      <p:bldP spid="624663" grpId="0"/>
      <p:bldP spid="62466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图片3">
            <a:hlinkClick r:id="rId2" action="ppaction://hlinksldjump"/>
            <a:extLst>
              <a:ext uri="{FF2B5EF4-FFF2-40B4-BE49-F238E27FC236}">
                <a16:creationId xmlns:a16="http://schemas.microsoft.com/office/drawing/2014/main" id="{BA2EDB23-391E-4A07-A9F4-5A75A0865A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bright="-12000" contrast="4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280" y="2319951"/>
            <a:ext cx="5855720" cy="433892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</p:pic>
      <p:sp>
        <p:nvSpPr>
          <p:cNvPr id="625667" name="Rectangle 3">
            <a:extLst>
              <a:ext uri="{FF2B5EF4-FFF2-40B4-BE49-F238E27FC236}">
                <a16:creationId xmlns:a16="http://schemas.microsoft.com/office/drawing/2014/main" id="{D5F2094D-C566-4A62-A324-3096902A9F1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859972" y="1537355"/>
            <a:ext cx="3626314" cy="523220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rtlCol="0" anchor="ctr">
            <a:spAutoFit/>
          </a:bodyPr>
          <a:lstStyle/>
          <a:p>
            <a:pPr marL="0" defTabSz="914400">
              <a:spcBef>
                <a:spcPct val="0"/>
              </a:spcBef>
              <a:buNone/>
            </a:pPr>
            <a:r>
              <a:rPr lang="en-US" altLang="zh-CN" sz="2800" dirty="0">
                <a:solidFill>
                  <a:srgbClr val="FF0000"/>
                </a:solidFill>
                <a:ea typeface="方正隶书简体" pitchFamily="2" charset="-122"/>
              </a:rPr>
              <a:t>3</a:t>
            </a:r>
            <a:r>
              <a:rPr lang="zh-CN" altLang="en-US" sz="2800" dirty="0">
                <a:solidFill>
                  <a:srgbClr val="FF0000"/>
                </a:solidFill>
                <a:ea typeface="方正隶书简体" pitchFamily="2" charset="-122"/>
              </a:rPr>
              <a:t>）考虑其它因素原则</a:t>
            </a:r>
          </a:p>
        </p:txBody>
      </p:sp>
      <p:sp>
        <p:nvSpPr>
          <p:cNvPr id="625670" name="Rectangle 6">
            <a:extLst>
              <a:ext uri="{FF2B5EF4-FFF2-40B4-BE49-F238E27FC236}">
                <a16:creationId xmlns:a16="http://schemas.microsoft.com/office/drawing/2014/main" id="{43B1D616-92F2-425C-BA38-6BD38FED0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435" y="2710507"/>
            <a:ext cx="519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1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IT≤IT8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：孔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D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比轴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d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应低一级</a:t>
            </a:r>
            <a:r>
              <a:rPr lang="zh-CN" altLang="en-US" sz="1800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625671" name="Rectangle 7">
            <a:extLst>
              <a:ext uri="{FF2B5EF4-FFF2-40B4-BE49-F238E27FC236}">
                <a16:creationId xmlns:a16="http://schemas.microsoft.com/office/drawing/2014/main" id="{04B06855-1287-4F14-BAB5-70388DF26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2435" y="4151957"/>
            <a:ext cx="4662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（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2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）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IT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＞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IT8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：孔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D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与轴</a:t>
            </a:r>
            <a:r>
              <a:rPr lang="en-US" altLang="zh-CN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d</a:t>
            </a:r>
            <a:r>
              <a:rPr lang="zh-CN" altLang="en-US" sz="2400" dirty="0">
                <a:solidFill>
                  <a:srgbClr val="0000FF"/>
                </a:solidFill>
                <a:latin typeface="方正隶书简体" pitchFamily="2" charset="-122"/>
                <a:ea typeface="方正隶书简体" pitchFamily="2" charset="-122"/>
              </a:rPr>
              <a:t>同级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625672" name="Rectangle 8">
            <a:extLst>
              <a:ext uri="{FF2B5EF4-FFF2-40B4-BE49-F238E27FC236}">
                <a16:creationId xmlns:a16="http://schemas.microsoft.com/office/drawing/2014/main" id="{12481845-833D-445E-BB52-E3A6617A1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386" y="3459461"/>
            <a:ext cx="55675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Φ20H5/h4 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、</a:t>
            </a: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Φ30H6/e5 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、</a:t>
            </a: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Φ40H7/f6</a:t>
            </a:r>
            <a:r>
              <a:rPr lang="en-US" altLang="zh-CN" sz="1800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625673" name="Rectangle 9">
            <a:extLst>
              <a:ext uri="{FF2B5EF4-FFF2-40B4-BE49-F238E27FC236}">
                <a16:creationId xmlns:a16="http://schemas.microsoft.com/office/drawing/2014/main" id="{17349D0C-95A4-435B-A675-38D54CBD8A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2819" y="4982483"/>
            <a:ext cx="368883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Φ60H9/z9 </a:t>
            </a:r>
            <a:r>
              <a:rPr lang="zh-CN" altLang="en-US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、</a:t>
            </a:r>
            <a:r>
              <a:rPr lang="en-US" altLang="zh-CN" sz="2400" dirty="0">
                <a:solidFill>
                  <a:schemeClr val="hlink"/>
                </a:solidFill>
                <a:latin typeface="方正隶书简体" pitchFamily="2" charset="-122"/>
                <a:ea typeface="方正隶书简体" pitchFamily="2" charset="-122"/>
              </a:rPr>
              <a:t>Φ60H9/h9</a:t>
            </a:r>
            <a:r>
              <a:rPr lang="en-US" altLang="zh-CN" sz="1800" dirty="0">
                <a:latin typeface="方正隶书简体" pitchFamily="2" charset="-122"/>
                <a:ea typeface="方正隶书简体" pitchFamily="2" charset="-122"/>
              </a:rPr>
              <a:t> 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4CCD489-06E9-49C3-8DA7-D4814C672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629" y="-36513"/>
            <a:ext cx="5431971" cy="911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2"/>
                </a:solidFill>
                <a:latin typeface="华文中宋" pitchFamily="2" charset="-122"/>
                <a:ea typeface="华文中宋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kern="0" dirty="0">
                <a:latin typeface="方正隶书简体" pitchFamily="2" charset="-122"/>
                <a:ea typeface="方正隶书简体" pitchFamily="2" charset="-122"/>
              </a:rPr>
              <a:t>四 配合公差设计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256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25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5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25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56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5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25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25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670" grpId="0"/>
      <p:bldP spid="625671" grpId="0"/>
      <p:bldP spid="625672" grpId="0"/>
      <p:bldP spid="625673" grpId="0"/>
    </p:bldLst>
  </p:timing>
</p:sld>
</file>

<file path=ppt/theme/theme1.xml><?xml version="1.0" encoding="utf-8"?>
<a:theme xmlns:a="http://schemas.openxmlformats.org/drawingml/2006/main" name="第一PPT，www.1ppt.com">
  <a:themeElements>
    <a:clrScheme name="蓝色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E4E3AAD-C334-4D95-B6AA-136EF1DE329C}">
  <we:reference id="wa200001313" version="1.0.0.0" store="zh-CN" storeType="OMEX"/>
  <we:alternateReferences>
    <we:reference id="wa200001313" version="1.0.0.0" store="WA20000131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11231</TotalTime>
  <Words>6892</Words>
  <Application>Microsoft Office PowerPoint</Application>
  <PresentationFormat>宽屏</PresentationFormat>
  <Paragraphs>939</Paragraphs>
  <Slides>115</Slides>
  <Notes>5</Notes>
  <HiddenSlides>1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115</vt:i4>
      </vt:variant>
    </vt:vector>
  </HeadingPairs>
  <TitlesOfParts>
    <vt:vector size="133" baseType="lpstr">
      <vt:lpstr>Arial Unicode MS</vt:lpstr>
      <vt:lpstr>方正隶书简体</vt:lpstr>
      <vt:lpstr>黑体</vt:lpstr>
      <vt:lpstr>华文中宋</vt:lpstr>
      <vt:lpstr>楷体_GB2312</vt:lpstr>
      <vt:lpstr>隶书</vt:lpstr>
      <vt:lpstr>宋体</vt:lpstr>
      <vt:lpstr>微软雅黑</vt:lpstr>
      <vt:lpstr>Arial</vt:lpstr>
      <vt:lpstr>Calibri</vt:lpstr>
      <vt:lpstr>Tahoma</vt:lpstr>
      <vt:lpstr>Times New Roman</vt:lpstr>
      <vt:lpstr>Wingdings</vt:lpstr>
      <vt:lpstr>第一PPT，www.1ppt.com</vt:lpstr>
      <vt:lpstr>公式</vt:lpstr>
      <vt:lpstr>Equation</vt:lpstr>
      <vt:lpstr>Visio</vt:lpstr>
      <vt:lpstr>Equation.3</vt:lpstr>
      <vt:lpstr>PowerPoint 演示文稿</vt:lpstr>
      <vt:lpstr>PowerPoint 演示文稿</vt:lpstr>
      <vt:lpstr>PowerPoint 演示文稿</vt:lpstr>
      <vt:lpstr> 二、极限与配合</vt:lpstr>
      <vt:lpstr>内容提要</vt:lpstr>
      <vt:lpstr>PowerPoint 演示文稿</vt:lpstr>
      <vt:lpstr>PowerPoint 演示文稿</vt:lpstr>
      <vt:lpstr>第四节  配合公差及精度设计</vt:lpstr>
      <vt:lpstr>一  孔与轴配合概念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 配合种类及其特性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标准公差等级的应用范围 </vt:lpstr>
      <vt:lpstr>各种加工方法的加工精度</vt:lpstr>
      <vt:lpstr>配合IT5至IT13级的应用举例（尺寸≤500mm）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sdcaoyl</dc:creator>
  <cp:lastModifiedBy>侃 刘</cp:lastModifiedBy>
  <cp:revision>339</cp:revision>
  <dcterms:created xsi:type="dcterms:W3CDTF">2019-06-19T02:08:00Z</dcterms:created>
  <dcterms:modified xsi:type="dcterms:W3CDTF">2024-04-07T00:37:29Z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2052-11.1.0.9209</vt:lpwstr>
  </property>
</Properties>
</file>